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23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6" r:id="rId11"/>
    <p:sldId id="267" r:id="rId12"/>
    <p:sldId id="268" r:id="rId13"/>
    <p:sldId id="269" r:id="rId14"/>
    <p:sldId id="273" r:id="rId15"/>
    <p:sldId id="274" r:id="rId16"/>
    <p:sldId id="275" r:id="rId17"/>
    <p:sldId id="270" r:id="rId18"/>
    <p:sldId id="277" r:id="rId19"/>
    <p:sldId id="278" r:id="rId20"/>
    <p:sldId id="271" r:id="rId21"/>
    <p:sldId id="276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60"/>
  </p:normalViewPr>
  <p:slideViewPr>
    <p:cSldViewPr snapToGrid="0" showGuides="1">
      <p:cViewPr>
        <p:scale>
          <a:sx n="50" d="100"/>
          <a:sy n="50" d="100"/>
        </p:scale>
        <p:origin x="1208" y="40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239A9A-B4B0-4B32-B8CD-2E25E95134C4}" type="datetimeFigureOut">
              <a:rPr lang="en-US" smtClean="0"/>
              <a:t>6/30/2022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33395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5518A9-B687-4302-9395-2322403C6656}" type="datetimeFigureOut">
              <a:rPr lang="en-US" smtClean="0"/>
              <a:t>6/30/2022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37177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9A684-0CB7-41E9-A4DF-5D1C2CA5BF6F}" type="datetimeFigureOut">
              <a:rPr lang="en-US" smtClean="0"/>
              <a:t>6/30/2022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69520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D7C35-9E19-4518-A4B2-3B09CD8CC756}" type="datetimeFigureOut">
              <a:rPr lang="en-US" smtClean="0"/>
              <a:t>6/30/2022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4296472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196DA8-8897-4DDF-BFB6-5D83863C837A}" type="datetimeFigureOut">
              <a:rPr lang="en-US" smtClean="0"/>
              <a:t>6/30/2022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93643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BBA708-C5F0-412D-90E2-1919F0D196AE}" type="datetimeFigureOut">
              <a:rPr lang="en-US" smtClean="0"/>
              <a:t>6/30/2022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651905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8F8FA-EF43-4642-9368-3F4E33039BD9}" type="datetimeFigureOut">
              <a:rPr lang="en-US" smtClean="0"/>
              <a:t>6/30/2022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60585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61E721-B01C-4D5D-A3CA-2E5518383F10}" type="datetimeFigureOut">
              <a:rPr lang="en-US" smtClean="0"/>
              <a:t>6/30/2022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88619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6513FEF9-69D0-4F8C-A336-59491FBEDC47}" type="datetimeFigureOut">
              <a:rPr lang="en-US" smtClean="0"/>
              <a:t>6/30/2022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25075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1E21DC-8981-44E6-BC8C-2BA8F673FFBB}" type="datetimeFigureOut">
              <a:rPr lang="en-US" smtClean="0"/>
              <a:t>6/30/2022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2351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B9C5D3-0140-4E75-8D7F-C0623D06DFD7}" type="datetimeFigureOut">
              <a:rPr lang="en-US" smtClean="0"/>
              <a:t>6/30/2022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79013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666F9-5B40-48E0-8DFD-99EF944CDD22}" type="datetimeFigureOut">
              <a:rPr lang="en-US" smtClean="0"/>
              <a:t>6/30/2022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30943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698D6B-2C72-4E21-9893-A649C6E2A47D}" type="datetimeFigureOut">
              <a:rPr lang="en-US" smtClean="0"/>
              <a:t>6/30/2022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96552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811C9-A66C-49F0-970E-F7B68D9109A0}" type="datetimeFigureOut">
              <a:rPr lang="en-US" smtClean="0"/>
              <a:t>6/30/2022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39508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1AE78-96A2-4A23-B183-3B6DB4374FE7}" type="datetimeFigureOut">
              <a:rPr lang="en-US" smtClean="0"/>
              <a:t>6/30/2022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27525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AE0757-B101-4811-9189-10EB2F458E2D}" type="datetimeFigureOut">
              <a:rPr lang="en-US" smtClean="0"/>
              <a:t>6/30/2022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29498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BDC078-589F-40E3-816C-EE21D62B5BBA}" type="datetimeFigureOut">
              <a:rPr lang="en-US" smtClean="0"/>
              <a:t>6/30/2022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90238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004436-CA73-4D53-89B4-2A5C7347BF2F}" type="datetimeFigureOut">
              <a:rPr lang="en-US" smtClean="0"/>
              <a:t>6/30/2022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715922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  <p:sldLayoutId id="2147483735" r:id="rId12"/>
    <p:sldLayoutId id="2147483736" r:id="rId13"/>
    <p:sldLayoutId id="2147483737" r:id="rId14"/>
    <p:sldLayoutId id="2147483738" r:id="rId15"/>
    <p:sldLayoutId id="2147483739" r:id="rId16"/>
    <p:sldLayoutId id="2147483740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svg"/><Relationship Id="rId5" Type="http://schemas.openxmlformats.org/officeDocument/2006/relationships/image" Target="../media/image47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svg"/><Relationship Id="rId7" Type="http://schemas.openxmlformats.org/officeDocument/2006/relationships/image" Target="../media/image21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5.svg"/><Relationship Id="rId5" Type="http://schemas.openxmlformats.org/officeDocument/2006/relationships/image" Target="../media/image19.sv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F383800-5CEA-471E-91C6-604E9C8F9D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077B291-934C-486F-A7DD-F7B7568BFA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F78925"/>
              </a:gs>
              <a:gs pos="50000">
                <a:srgbClr val="D54209"/>
              </a:gs>
              <a:gs pos="100000">
                <a:srgbClr val="8D0000"/>
              </a:gs>
            </a:gsLst>
            <a:lin ang="2520000" scaled="0"/>
          </a:gradFill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FE41C29D-0817-42AE-A275-5552F6926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570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1AFE179-2F71-4019-9BED-8E72C0C07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4557357"/>
            <a:ext cx="8978671" cy="1660332"/>
          </a:xfrm>
          <a:prstGeom prst="rect">
            <a:avLst/>
          </a:prstGeom>
          <a:solidFill>
            <a:srgbClr val="0D0D0D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B1CE8F5-C7E0-430F-4984-BCA9E0EFEF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0908" y="4710483"/>
            <a:ext cx="8133478" cy="940240"/>
          </a:xfrm>
        </p:spPr>
        <p:txBody>
          <a:bodyPr>
            <a:normAutofit/>
          </a:bodyPr>
          <a:lstStyle/>
          <a:p>
            <a:r>
              <a:rPr lang="es-ES" sz="3000" b="1" i="1">
                <a:solidFill>
                  <a:srgbClr val="FFFFFF"/>
                </a:solidFill>
              </a:rPr>
              <a:t>Un criptosistema </a:t>
            </a:r>
            <a:r>
              <a:rPr lang="es-ES" sz="3000">
                <a:solidFill>
                  <a:srgbClr val="FFFFFF"/>
                </a:solidFill>
              </a:rPr>
              <a:t>para imágenes médicas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820B3CD-249C-8034-B429-6FC265768B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0908" y="5650118"/>
            <a:ext cx="8133478" cy="406566"/>
          </a:xfrm>
        </p:spPr>
        <p:txBody>
          <a:bodyPr>
            <a:normAutofit/>
          </a:bodyPr>
          <a:lstStyle/>
          <a:p>
            <a:r>
              <a:rPr lang="es-ES" sz="1800">
                <a:solidFill>
                  <a:srgbClr val="FFFFFF"/>
                </a:solidFill>
              </a:rPr>
              <a:t>Marcel Espejo Cuenca</a:t>
            </a:r>
          </a:p>
        </p:txBody>
      </p:sp>
      <p:pic>
        <p:nvPicPr>
          <p:cNvPr id="5" name="Imagen 4" descr="Logotipo&#10;&#10;Descripción generada automáticamente">
            <a:extLst>
              <a:ext uri="{FF2B5EF4-FFF2-40B4-BE49-F238E27FC236}">
                <a16:creationId xmlns:a16="http://schemas.microsoft.com/office/drawing/2014/main" id="{5F733DF3-1186-DB3C-4E3C-B830E54ECC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9752" y="640078"/>
            <a:ext cx="7226694" cy="3609141"/>
          </a:xfrm>
          <a:prstGeom prst="rect">
            <a:avLst/>
          </a:prstGeom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333AFE41-7E9F-4E28-8263-5B498AA7C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22301" y="4557357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553E99F-4FAF-422B-B3EA-84AF1AA085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86" y="6210130"/>
            <a:ext cx="8968085" cy="275942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214FAEF-3E6C-41BB-9945-719809A693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22301" y="6210130"/>
            <a:ext cx="3080285" cy="275942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n 6" descr="Texto&#10;&#10;Descripción generada automáticamente">
            <a:extLst>
              <a:ext uri="{FF2B5EF4-FFF2-40B4-BE49-F238E27FC236}">
                <a16:creationId xmlns:a16="http://schemas.microsoft.com/office/drawing/2014/main" id="{85CA5F6D-D1D1-1683-F1EC-D830C6222E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72949" y="5057832"/>
            <a:ext cx="2975811" cy="780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7966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C610D2AE-07EF-436A-9755-AA8DF4B93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82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6CACDD17-9043-46DF-882D-420365B79C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CF2D8AD5-434A-4C0E-9F5B-C1AFD645F3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2" y="609600"/>
            <a:ext cx="4959094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8CCF980-CBA3-4B9F-35E6-8B19A77794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4136123" cy="1080938"/>
          </a:xfrm>
        </p:spPr>
        <p:txBody>
          <a:bodyPr>
            <a:normAutofit/>
          </a:bodyPr>
          <a:lstStyle/>
          <a:p>
            <a:r>
              <a:rPr lang="es-ES" sz="2400"/>
              <a:t>Interfaz gráfica</a:t>
            </a: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E92B246D-47CC-40F8-8DE7-B65D409E9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1"/>
            <a:ext cx="4956048" cy="199787"/>
          </a:xfrm>
          <a:prstGeom prst="rect">
            <a:avLst/>
          </a:prstGeom>
        </p:spPr>
      </p:pic>
      <p:sp>
        <p:nvSpPr>
          <p:cNvPr id="23" name="Content Placeholder 8">
            <a:extLst>
              <a:ext uri="{FF2B5EF4-FFF2-40B4-BE49-F238E27FC236}">
                <a16:creationId xmlns:a16="http://schemas.microsoft.com/office/drawing/2014/main" id="{D9CA08A0-DC90-109C-60C6-1C44E7F41A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4136123" cy="3599316"/>
          </a:xfrm>
        </p:spPr>
        <p:txBody>
          <a:bodyPr>
            <a:normAutofit/>
          </a:bodyPr>
          <a:lstStyle/>
          <a:p>
            <a:r>
              <a:rPr lang="es-ES" dirty="0"/>
              <a:t>A Título</a:t>
            </a:r>
          </a:p>
          <a:p>
            <a:r>
              <a:rPr lang="es-ES" dirty="0"/>
              <a:t>B Cifrar/Descifrar</a:t>
            </a:r>
          </a:p>
          <a:p>
            <a:r>
              <a:rPr lang="es-ES" dirty="0"/>
              <a:t>C Selección de parámetros</a:t>
            </a:r>
          </a:p>
          <a:p>
            <a:r>
              <a:rPr lang="es-ES" dirty="0"/>
              <a:t>D Log/</a:t>
            </a:r>
            <a:r>
              <a:rPr lang="es-ES" dirty="0" err="1"/>
              <a:t>info</a:t>
            </a:r>
            <a:endParaRPr lang="es-ES" dirty="0"/>
          </a:p>
          <a:p>
            <a:r>
              <a:rPr lang="es-ES" dirty="0"/>
              <a:t>E Pasos de ejecución</a:t>
            </a:r>
          </a:p>
          <a:p>
            <a:r>
              <a:rPr lang="es-ES" dirty="0"/>
              <a:t>F Información estadística</a:t>
            </a:r>
          </a:p>
          <a:p>
            <a:r>
              <a:rPr lang="es-ES" dirty="0"/>
              <a:t>G Resultados</a:t>
            </a:r>
            <a:endParaRPr lang="en-US" dirty="0"/>
          </a:p>
        </p:txBody>
      </p:sp>
      <p:pic>
        <p:nvPicPr>
          <p:cNvPr id="5" name="Marcador de contenido 4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3F267F52-740D-2BC3-AD3F-4D52568AEB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1953" y="2336873"/>
            <a:ext cx="6981362" cy="3333600"/>
          </a:xfrm>
          <a:prstGeom prst="rect">
            <a:avLst/>
          </a:prstGeom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767351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85610FF0-D0D9-E865-B3E0-DD9FFFB726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508000"/>
            <a:ext cx="12249563" cy="5842000"/>
          </a:xfrm>
        </p:spPr>
      </p:pic>
    </p:spTree>
    <p:extLst>
      <p:ext uri="{BB962C8B-B14F-4D97-AF65-F5344CB8AC3E}">
        <p14:creationId xmlns:p14="http://schemas.microsoft.com/office/powerpoint/2010/main" val="35296635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89A573C6-359D-A62D-ED3C-D89AB51A1C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1726"/>
            <a:ext cx="12192000" cy="5814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8195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14">
            <a:extLst>
              <a:ext uri="{FF2B5EF4-FFF2-40B4-BE49-F238E27FC236}">
                <a16:creationId xmlns:a16="http://schemas.microsoft.com/office/drawing/2014/main" id="{F4979F40-3A44-4CCB-9EB7-F8318BCE57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82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16">
            <a:extLst>
              <a:ext uri="{FF2B5EF4-FFF2-40B4-BE49-F238E27FC236}">
                <a16:creationId xmlns:a16="http://schemas.microsoft.com/office/drawing/2014/main" id="{15291D39-6B03-4BB5-BFC6-CBF11E90B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76" y="0"/>
            <a:ext cx="12192000" cy="6858000"/>
          </a:xfrm>
          <a:prstGeom prst="rect">
            <a:avLst/>
          </a:prstGeom>
        </p:spPr>
      </p:pic>
      <p:sp>
        <p:nvSpPr>
          <p:cNvPr id="26" name="Rectangle 18">
            <a:extLst>
              <a:ext uri="{FF2B5EF4-FFF2-40B4-BE49-F238E27FC236}">
                <a16:creationId xmlns:a16="http://schemas.microsoft.com/office/drawing/2014/main" id="{AFD071FA-0514-4371-9568-86216A1F46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0">
            <a:extLst>
              <a:ext uri="{FF2B5EF4-FFF2-40B4-BE49-F238E27FC236}">
                <a16:creationId xmlns:a16="http://schemas.microsoft.com/office/drawing/2014/main" id="{5211DDA4-E7B5-4325-A844-B7F59B084B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2" y="609600"/>
            <a:ext cx="4959094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AB2C534-C840-D74B-3E8E-7BEFD1F5B9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4136123" cy="108093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200" dirty="0" err="1"/>
              <a:t>Experiencias</a:t>
            </a:r>
            <a:r>
              <a:rPr lang="en-US" sz="2200" dirty="0"/>
              <a:t> </a:t>
            </a:r>
            <a:r>
              <a:rPr lang="en-US" sz="2200" dirty="0" err="1"/>
              <a:t>en</a:t>
            </a:r>
            <a:r>
              <a:rPr lang="en-US" sz="2200" dirty="0"/>
              <a:t> la </a:t>
            </a:r>
            <a:r>
              <a:rPr lang="en-US" sz="2200" dirty="0" err="1"/>
              <a:t>ejecución</a:t>
            </a:r>
            <a:r>
              <a:rPr lang="en-US" sz="2200" dirty="0"/>
              <a:t> del </a:t>
            </a:r>
            <a:r>
              <a:rPr lang="en-US" sz="2200" dirty="0" err="1"/>
              <a:t>proyecto</a:t>
            </a:r>
            <a:br>
              <a:rPr lang="en-US" sz="2200" dirty="0"/>
            </a:br>
            <a:r>
              <a:rPr lang="en-US" sz="1800" dirty="0"/>
              <a:t>El </a:t>
            </a:r>
            <a:r>
              <a:rPr lang="en-US" sz="1800" dirty="0" err="1"/>
              <a:t>problema</a:t>
            </a:r>
            <a:r>
              <a:rPr lang="en-US" sz="1800" dirty="0"/>
              <a:t> </a:t>
            </a:r>
            <a:r>
              <a:rPr lang="en-US" sz="1800" dirty="0" err="1"/>
              <a:t>en</a:t>
            </a:r>
            <a:r>
              <a:rPr lang="en-US" sz="1800" dirty="0"/>
              <a:t> Key Scheduling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0D58E222-6309-4F79-AC20-9D3C69CD9B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1"/>
            <a:ext cx="4956048" cy="199787"/>
          </a:xfrm>
          <a:prstGeom prst="rect">
            <a:avLst/>
          </a:prstGeom>
        </p:spPr>
      </p:pic>
      <p:pic>
        <p:nvPicPr>
          <p:cNvPr id="10" name="Imagen 9" descr="Diagrama&#10;&#10;Descripción generada automáticamente">
            <a:extLst>
              <a:ext uri="{FF2B5EF4-FFF2-40B4-BE49-F238E27FC236}">
                <a16:creationId xmlns:a16="http://schemas.microsoft.com/office/drawing/2014/main" id="{A57C9AA5-C1CD-2E92-461B-E00562825A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2585" y="0"/>
            <a:ext cx="4959094" cy="6887632"/>
          </a:xfrm>
          <a:prstGeom prst="rect">
            <a:avLst/>
          </a:prstGeom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235F9553-A3F4-EDC1-CA5C-F480CBF698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180" y="2170028"/>
            <a:ext cx="4442533" cy="2079165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B2579605-E686-1848-B15B-A10263C948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502" y="4687973"/>
            <a:ext cx="4562876" cy="1952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9661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6FB800-A3FF-60C0-8AB7-15246198B2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err="1"/>
              <a:t>Experiencias</a:t>
            </a:r>
            <a:r>
              <a:rPr lang="en-US" sz="3600" dirty="0"/>
              <a:t> </a:t>
            </a:r>
            <a:r>
              <a:rPr lang="en-US" sz="3600" dirty="0" err="1"/>
              <a:t>en</a:t>
            </a:r>
            <a:r>
              <a:rPr lang="en-US" sz="3600" dirty="0"/>
              <a:t> la </a:t>
            </a:r>
            <a:r>
              <a:rPr lang="en-US" sz="3600" dirty="0" err="1"/>
              <a:t>ejecución</a:t>
            </a:r>
            <a:r>
              <a:rPr lang="en-US" sz="3600" dirty="0"/>
              <a:t> del Proyecto</a:t>
            </a:r>
            <a:br>
              <a:rPr lang="en-US" sz="3600" dirty="0"/>
            </a:br>
            <a:r>
              <a:rPr lang="en-US" sz="2400" dirty="0" err="1"/>
              <a:t>Problema</a:t>
            </a:r>
            <a:r>
              <a:rPr lang="en-US" sz="2400" dirty="0"/>
              <a:t> con Arnold’s Cat Map</a:t>
            </a:r>
            <a:endParaRPr lang="es-ES" sz="2400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1480856-D0A7-0B1E-0677-334DFB5F0E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6837" y="2315178"/>
            <a:ext cx="6632363" cy="3599316"/>
          </a:xfrm>
        </p:spPr>
        <p:txBody>
          <a:bodyPr/>
          <a:lstStyle/>
          <a:p>
            <a:pPr marL="0" indent="0">
              <a:buNone/>
            </a:pPr>
            <a:r>
              <a:rPr lang="es-ES" b="1" dirty="0"/>
              <a:t>Propiedad importante</a:t>
            </a:r>
            <a:r>
              <a:rPr lang="es-ES" dirty="0"/>
              <a:t>: tras un determinado número de iteraciones de ACM se retorna a la imagen original.</a:t>
            </a:r>
          </a:p>
          <a:p>
            <a:pPr marL="0" indent="0">
              <a:buNone/>
            </a:pPr>
            <a:r>
              <a:rPr lang="es-ES" dirty="0"/>
              <a:t>Este número de iteraciones varía en función del tamaño de la imagen/matriz.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AD490D4F-DD8A-2CA8-9680-37CF6A9DFD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321" y="4495800"/>
            <a:ext cx="7241832" cy="1899706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7" name="Imagen 6" descr="Calendario&#10;&#10;Descripción generada automáticamente">
            <a:extLst>
              <a:ext uri="{FF2B5EF4-FFF2-40B4-BE49-F238E27FC236}">
                <a16:creationId xmlns:a16="http://schemas.microsoft.com/office/drawing/2014/main" id="{E3F36737-8E3C-A462-0197-1CFDF23625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1167" y="2099875"/>
            <a:ext cx="2926030" cy="4658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1522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066B136C-02A8-C889-471F-90DEFA12C8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085" y="496634"/>
            <a:ext cx="12282169" cy="5864732"/>
          </a:xfrm>
          <a:prstGeom prst="rect">
            <a:avLst/>
          </a:prstGeom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310344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8722514-3323-160C-7965-EC88DA2063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err="1"/>
              <a:t>Experiencias</a:t>
            </a:r>
            <a:r>
              <a:rPr lang="en-US" sz="3600" dirty="0"/>
              <a:t> </a:t>
            </a:r>
            <a:r>
              <a:rPr lang="en-US" sz="3600" dirty="0" err="1"/>
              <a:t>en</a:t>
            </a:r>
            <a:r>
              <a:rPr lang="en-US" sz="3600" dirty="0"/>
              <a:t> la </a:t>
            </a:r>
            <a:r>
              <a:rPr lang="en-US" sz="3600" dirty="0" err="1"/>
              <a:t>ejecución</a:t>
            </a:r>
            <a:r>
              <a:rPr lang="en-US" sz="3600" dirty="0"/>
              <a:t> del Proyecto</a:t>
            </a:r>
            <a:br>
              <a:rPr lang="en-US" sz="3600" dirty="0"/>
            </a:br>
            <a:r>
              <a:rPr lang="en-US" sz="2400" dirty="0" err="1"/>
              <a:t>Problema</a:t>
            </a:r>
            <a:r>
              <a:rPr lang="en-US" sz="2400" dirty="0"/>
              <a:t> con Arnold’s Cat Map</a:t>
            </a:r>
            <a:endParaRPr lang="es-ES" sz="2400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1A218BB-F2CE-E2CF-C676-0DBBAE735F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593834"/>
            <a:ext cx="9613861" cy="35993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sz="3200" dirty="0"/>
              <a:t>Solución sencilla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0719E06D-B9C8-CB29-1E99-836B8CEA85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7299" y="2151522"/>
            <a:ext cx="6588653" cy="1728362"/>
          </a:xfrm>
          <a:prstGeom prst="rect">
            <a:avLst/>
          </a:prstGeom>
          <a:effectLst>
            <a:softEdge rad="127000"/>
          </a:effec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B6902BED-E288-DD13-9D82-06EDB5804AC7}"/>
                  </a:ext>
                </a:extLst>
              </p:cNvPr>
              <p:cNvSpPr txBox="1"/>
              <p:nvPr/>
            </p:nvSpPr>
            <p:spPr>
              <a:xfrm>
                <a:off x="1825209" y="4382591"/>
                <a:ext cx="8541582" cy="173957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ES" sz="60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s-ES" sz="60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s-ES" sz="60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s-ES" sz="6000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e>
                                  <m:e>
                                    <m:r>
                                      <a:rPr lang="es-ES" sz="6000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s-ES" sz="6000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e>
                                  <m:e>
                                    <m:r>
                                      <a:rPr lang="es-ES" sz="6000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es-ES" sz="60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s-ES" sz="60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r>
                        <a:rPr lang="es-ES" sz="6000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s-ES" sz="60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s-ES" sz="6000" b="1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s-ES" sz="6000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e>
                              <m:e>
                                <m:r>
                                  <a:rPr lang="es-ES" sz="6000" b="1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s-ES" sz="6000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e>
                            </m:mr>
                            <m:mr>
                              <m:e>
                                <m:r>
                                  <a:rPr lang="es-ES" sz="6000" b="1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s-ES" sz="6000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e>
                              <m:e>
                                <m:r>
                                  <a:rPr lang="es-ES" sz="6000" b="1" i="1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s-ES" sz="6000" b="1" dirty="0"/>
              </a:p>
            </p:txBody>
          </p:sp>
        </mc:Choice>
        <mc:Fallback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B6902BED-E288-DD13-9D82-06EDB5804A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5209" y="4382591"/>
                <a:ext cx="8541582" cy="173957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201509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31F295-C23C-260C-6FA2-85FC8A22D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Cálculo de complejidad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DFE8445E-717D-530C-893E-3F9A35AAE40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0321" y="2336873"/>
                <a:ext cx="6317379" cy="3599316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s-ES" dirty="0"/>
                  <a:t>Según el artículo: </a:t>
                </a:r>
                <a:endParaRPr lang="es-E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s-E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1" i="1" smtClean="0">
                          <a:latin typeface="Cambria Math" panose="02040503050406030204" pitchFamily="18" charset="0"/>
                        </a:rPr>
                        <m:t>𝟒</m:t>
                      </m:r>
                      <m:r>
                        <m:rPr>
                          <m:nor/>
                        </m:rPr>
                        <a:rPr lang="pt-BR" b="1" dirty="0"/>
                        <m:t>×</m:t>
                      </m:r>
                      <m:r>
                        <m:rPr>
                          <m:nor/>
                        </m:rPr>
                        <a:rPr lang="es-ES" b="1" i="0" dirty="0" smtClean="0"/>
                        <m:t>O</m:t>
                      </m:r>
                      <m:r>
                        <m:rPr>
                          <m:nor/>
                        </m:rPr>
                        <a:rPr lang="es-ES" b="1" i="0" dirty="0" smtClean="0"/>
                        <m:t>(</m:t>
                      </m:r>
                      <m:r>
                        <m:rPr>
                          <m:nor/>
                        </m:rPr>
                        <a:rPr lang="es-ES" b="1" i="0" dirty="0" smtClean="0"/>
                        <m:t>mn</m:t>
                      </m:r>
                      <m:r>
                        <m:rPr>
                          <m:nor/>
                        </m:rPr>
                        <a:rPr lang="es-ES" b="1" i="0" dirty="0" smtClean="0"/>
                        <m:t>) + </m:t>
                      </m:r>
                      <m:r>
                        <m:rPr>
                          <m:nor/>
                        </m:rPr>
                        <a:rPr lang="es-ES" b="1" i="0" dirty="0" smtClean="0"/>
                        <m:t>O</m:t>
                      </m:r>
                      <m:r>
                        <m:rPr>
                          <m:nor/>
                        </m:rPr>
                        <a:rPr lang="es-ES" b="1" i="0" dirty="0" smtClean="0"/>
                        <m:t>(</m:t>
                      </m:r>
                      <m:r>
                        <m:rPr>
                          <m:nor/>
                        </m:rPr>
                        <a:rPr lang="es-ES" b="1" i="0" dirty="0" smtClean="0"/>
                        <m:t>min</m:t>
                      </m:r>
                      <m:r>
                        <m:rPr>
                          <m:nor/>
                        </m:rPr>
                        <a:rPr lang="es-ES" b="1" i="0" dirty="0" smtClean="0"/>
                        <m:t>(</m:t>
                      </m:r>
                      <m:r>
                        <m:rPr>
                          <m:nor/>
                        </m:rPr>
                        <a:rPr lang="es-ES" b="1" i="0" dirty="0" smtClean="0"/>
                        <m:t>m</m:t>
                      </m:r>
                      <m:r>
                        <m:rPr>
                          <m:nor/>
                        </m:rPr>
                        <a:rPr lang="es-ES" b="1" i="0" dirty="0" smtClean="0"/>
                        <m:t>,</m:t>
                      </m:r>
                      <m:r>
                        <m:rPr>
                          <m:nor/>
                        </m:rPr>
                        <a:rPr lang="es-ES" b="1" i="0" dirty="0" smtClean="0"/>
                        <m:t>n</m:t>
                      </m:r>
                      <m:r>
                        <m:rPr>
                          <m:nor/>
                        </m:rPr>
                        <a:rPr lang="es-ES" b="1" i="0" dirty="0" smtClean="0"/>
                        <m:t>)</m:t>
                      </m:r>
                      <m:r>
                        <m:rPr>
                          <m:nor/>
                        </m:rPr>
                        <a:rPr lang="es-ES" b="1" i="0" dirty="0" smtClean="0"/>
                        <m:t>mn</m:t>
                      </m:r>
                      <m:r>
                        <m:rPr>
                          <m:nor/>
                        </m:rPr>
                        <a:rPr lang="es-ES" b="1" i="0" dirty="0" smtClean="0"/>
                        <m:t>) + </m:t>
                      </m:r>
                      <m:r>
                        <m:rPr>
                          <m:nor/>
                        </m:rPr>
                        <a:rPr lang="es-ES" b="1" i="0" dirty="0" smtClean="0"/>
                        <m:t>O</m:t>
                      </m:r>
                      <m:r>
                        <m:rPr>
                          <m:nor/>
                        </m:rPr>
                        <a:rPr lang="es-ES" b="1" i="0" dirty="0" smtClean="0"/>
                        <m:t>(</m:t>
                      </m:r>
                      <m:r>
                        <m:rPr>
                          <m:nor/>
                        </m:rPr>
                        <a:rPr lang="es-ES" b="1" i="0" dirty="0" smtClean="0"/>
                        <m:t>m</m:t>
                      </m:r>
                      <m:r>
                        <m:rPr>
                          <m:nor/>
                        </m:rPr>
                        <a:rPr lang="es-ES" b="1" i="0" dirty="0" smtClean="0"/>
                        <m:t>+</m:t>
                      </m:r>
                      <m:r>
                        <m:rPr>
                          <m:nor/>
                        </m:rPr>
                        <a:rPr lang="es-ES" b="1" i="0" dirty="0" smtClean="0"/>
                        <m:t>n</m:t>
                      </m:r>
                      <m:r>
                        <m:rPr>
                          <m:nor/>
                        </m:rPr>
                        <a:rPr lang="es-ES" b="1" i="0" dirty="0" smtClean="0"/>
                        <m:t>)</m:t>
                      </m:r>
                    </m:oMath>
                  </m:oMathPara>
                </a14:m>
                <a:endParaRPr lang="es-ES" b="1" dirty="0"/>
              </a:p>
              <a:p>
                <a:pPr marL="0" indent="0">
                  <a:buNone/>
                </a:pPr>
                <a:br>
                  <a:rPr lang="es-ES" b="1" dirty="0"/>
                </a:br>
                <a:r>
                  <a:rPr lang="es-ES" dirty="0"/>
                  <a:t>Siendo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s-ES" b="1" i="0" dirty="0" smtClean="0"/>
                      <m:t>O</m:t>
                    </m:r>
                    <m:r>
                      <m:rPr>
                        <m:nor/>
                      </m:rPr>
                      <a:rPr lang="es-ES" b="1" i="0" dirty="0" smtClean="0"/>
                      <m:t>(</m:t>
                    </m:r>
                    <m:r>
                      <m:rPr>
                        <m:nor/>
                      </m:rPr>
                      <a:rPr lang="es-ES" b="1" i="0" dirty="0" smtClean="0"/>
                      <m:t>min</m:t>
                    </m:r>
                    <m:r>
                      <m:rPr>
                        <m:nor/>
                      </m:rPr>
                      <a:rPr lang="es-ES" b="1" i="0" dirty="0" smtClean="0"/>
                      <m:t>(</m:t>
                    </m:r>
                    <m:r>
                      <m:rPr>
                        <m:nor/>
                      </m:rPr>
                      <a:rPr lang="es-ES" b="1" i="0" dirty="0" smtClean="0"/>
                      <m:t>m</m:t>
                    </m:r>
                    <m:r>
                      <m:rPr>
                        <m:nor/>
                      </m:rPr>
                      <a:rPr lang="es-ES" b="1" i="0" dirty="0" smtClean="0"/>
                      <m:t>,</m:t>
                    </m:r>
                    <m:r>
                      <m:rPr>
                        <m:nor/>
                      </m:rPr>
                      <a:rPr lang="es-ES" b="1" i="0" dirty="0" smtClean="0"/>
                      <m:t>n</m:t>
                    </m:r>
                    <m:r>
                      <m:rPr>
                        <m:nor/>
                      </m:rPr>
                      <a:rPr lang="es-ES" b="1" i="0" dirty="0" smtClean="0"/>
                      <m:t>)</m:t>
                    </m:r>
                    <m:r>
                      <m:rPr>
                        <m:nor/>
                      </m:rPr>
                      <a:rPr lang="es-ES" b="1" i="0" dirty="0" smtClean="0"/>
                      <m:t>mn</m:t>
                    </m:r>
                    <m:r>
                      <m:rPr>
                        <m:nor/>
                      </m:rPr>
                      <a:rPr lang="es-ES" b="1" i="0" dirty="0" smtClean="0"/>
                      <m:t>)</m:t>
                    </m:r>
                  </m:oMath>
                </a14:m>
                <a:r>
                  <a:rPr lang="es-ES" b="1" dirty="0"/>
                  <a:t> </a:t>
                </a:r>
                <a:r>
                  <a:rPr lang="es-ES" dirty="0"/>
                  <a:t>(ACM) dominante.</a:t>
                </a:r>
              </a:p>
              <a:p>
                <a:pPr marL="0" indent="0">
                  <a:buNone/>
                </a:pPr>
                <a:endParaRPr lang="es-ES" b="1" dirty="0"/>
              </a:p>
              <a:p>
                <a:pPr marL="0" indent="0">
                  <a:buNone/>
                </a:pPr>
                <a:r>
                  <a:rPr lang="es-ES" b="1" dirty="0"/>
                  <a:t>PROBLEMA:</a:t>
                </a:r>
              </a:p>
              <a:p>
                <a:pPr marL="0" indent="0">
                  <a:buNone/>
                </a:pPr>
                <a:endParaRPr lang="es-ES" b="1" dirty="0"/>
              </a:p>
              <a:p>
                <a:pPr marL="0" indent="0">
                  <a:buNone/>
                </a:pPr>
                <a:r>
                  <a:rPr lang="es-ES" dirty="0"/>
                  <a:t>Error en el cálculo.</a:t>
                </a:r>
              </a:p>
            </p:txBody>
          </p:sp>
        </mc:Choice>
        <mc:Fallback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DFE8445E-717D-530C-893E-3F9A35AAE4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0321" y="2336873"/>
                <a:ext cx="6317379" cy="3599316"/>
              </a:xfrm>
              <a:blipFill>
                <a:blip r:embed="rId2"/>
                <a:stretch>
                  <a:fillRect l="-1544" t="-3384" b="-1692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Imagen 5" descr="Diagrama&#10;&#10;Descripción generada automáticamente">
            <a:extLst>
              <a:ext uri="{FF2B5EF4-FFF2-40B4-BE49-F238E27FC236}">
                <a16:creationId xmlns:a16="http://schemas.microsoft.com/office/drawing/2014/main" id="{A0D9B85D-F715-2CDC-5059-85C3CEE528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0023" y="0"/>
            <a:ext cx="49419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1896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62E02B-E826-20CD-F0E5-742E8522E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Cálculo de complejidad</a:t>
            </a:r>
          </a:p>
        </p:txBody>
      </p:sp>
      <p:pic>
        <p:nvPicPr>
          <p:cNvPr id="5" name="Marcador de contenido 4" descr="Texto&#10;&#10;Descripción generada automáticamente">
            <a:extLst>
              <a:ext uri="{FF2B5EF4-FFF2-40B4-BE49-F238E27FC236}">
                <a16:creationId xmlns:a16="http://schemas.microsoft.com/office/drawing/2014/main" id="{C87CA8DF-3CA9-67F9-2636-FAACD52444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29480" y="0"/>
            <a:ext cx="6596741" cy="6858000"/>
          </a:xfr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CuadroTexto 5">
                <a:extLst>
                  <a:ext uri="{FF2B5EF4-FFF2-40B4-BE49-F238E27FC236}">
                    <a16:creationId xmlns:a16="http://schemas.microsoft.com/office/drawing/2014/main" id="{14670B89-CA10-39A4-C3A5-7E2E5FEA7369}"/>
                  </a:ext>
                </a:extLst>
              </p:cNvPr>
              <p:cNvSpPr txBox="1"/>
              <p:nvPr/>
            </p:nvSpPr>
            <p:spPr>
              <a:xfrm>
                <a:off x="343751" y="2394803"/>
                <a:ext cx="4965700" cy="39087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2400" dirty="0"/>
                  <a:t>Según el artículo:</a:t>
                </a:r>
              </a:p>
              <a:p>
                <a:endParaRPr lang="es-ES" sz="2400" dirty="0"/>
              </a:p>
              <a:p>
                <a:r>
                  <a:rPr lang="es-ES" sz="2400" dirty="0"/>
                  <a:t>k </a:t>
                </a:r>
                <a:r>
                  <a:rPr lang="es-ES" sz="2400" dirty="0">
                    <a:sym typeface="Wingdings" panose="05000000000000000000" pitchFamily="2" charset="2"/>
                  </a:rPr>
                  <a:t> N = min(</a:t>
                </a:r>
                <a:r>
                  <a:rPr lang="es-ES" sz="2400" dirty="0" err="1">
                    <a:sym typeface="Wingdings" panose="05000000000000000000" pitchFamily="2" charset="2"/>
                  </a:rPr>
                  <a:t>m,n</a:t>
                </a:r>
                <a:r>
                  <a:rPr lang="es-ES" sz="2400" dirty="0">
                    <a:sym typeface="Wingdings" panose="05000000000000000000" pitchFamily="2" charset="2"/>
                  </a:rPr>
                  <a:t>)</a:t>
                </a:r>
                <a:endParaRPr lang="es-ES" sz="2400" dirty="0"/>
              </a:p>
              <a:p>
                <a:r>
                  <a:rPr lang="es-ES" sz="2400" dirty="0"/>
                  <a:t>ACM </a:t>
                </a:r>
                <a:r>
                  <a:rPr lang="es-ES" sz="2400" dirty="0">
                    <a:sym typeface="Wingdings" panose="05000000000000000000" pitchFamily="2" charset="2"/>
                  </a:rPr>
                  <a:t> O(</a:t>
                </a:r>
                <a:r>
                  <a:rPr lang="es-ES" sz="2400" dirty="0" err="1">
                    <a:sym typeface="Wingdings" panose="05000000000000000000" pitchFamily="2" charset="2"/>
                  </a:rPr>
                  <a:t>mn</a:t>
                </a:r>
                <a:r>
                  <a:rPr lang="es-ES" sz="2400" dirty="0">
                    <a:sym typeface="Wingdings" panose="05000000000000000000" pitchFamily="2" charset="2"/>
                  </a:rPr>
                  <a:t>)</a:t>
                </a:r>
              </a:p>
              <a:p>
                <a:endParaRPr lang="es-ES" sz="2400" dirty="0">
                  <a:sym typeface="Wingdings" panose="05000000000000000000" pitchFamily="2" charset="2"/>
                </a:endParaRPr>
              </a:p>
              <a:p>
                <a:endParaRPr lang="es-ES" sz="2400" dirty="0">
                  <a:sym typeface="Wingdings" panose="05000000000000000000" pitchFamily="2" charset="2"/>
                </a:endParaRPr>
              </a:p>
              <a:p>
                <a:r>
                  <a:rPr lang="es-ES" sz="2400" dirty="0">
                    <a:sym typeface="Wingdings" panose="05000000000000000000" pitchFamily="2" charset="2"/>
                  </a:rPr>
                  <a:t>Por tanto:</a:t>
                </a:r>
              </a:p>
              <a:p>
                <a:endParaRPr lang="es-ES" sz="2400" dirty="0">
                  <a:sym typeface="Wingdings" panose="05000000000000000000" pitchFamily="2" charset="2"/>
                </a:endParaRPr>
              </a:p>
              <a:p>
                <a:endParaRPr lang="es-ES" sz="2400" dirty="0">
                  <a:sym typeface="Wingdings" panose="05000000000000000000" pitchFamily="2" charset="2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s-ES" sz="3200" b="1" i="0" dirty="0" smtClean="0"/>
                        <m:t>O</m:t>
                      </m:r>
                      <m:r>
                        <m:rPr>
                          <m:nor/>
                        </m:rPr>
                        <a:rPr lang="es-ES" sz="3200" b="1" i="0" dirty="0" smtClean="0"/>
                        <m:t>(</m:t>
                      </m:r>
                      <m:r>
                        <m:rPr>
                          <m:nor/>
                        </m:rPr>
                        <a:rPr lang="es-ES" sz="3200" b="1" i="0" dirty="0" smtClean="0"/>
                        <m:t>min</m:t>
                      </m:r>
                      <m:r>
                        <m:rPr>
                          <m:nor/>
                        </m:rPr>
                        <a:rPr lang="es-ES" sz="3200" b="1" i="0" dirty="0" smtClean="0"/>
                        <m:t>(</m:t>
                      </m:r>
                      <m:r>
                        <m:rPr>
                          <m:nor/>
                        </m:rPr>
                        <a:rPr lang="es-ES" sz="3200" b="1" i="0" dirty="0" smtClean="0"/>
                        <m:t>m</m:t>
                      </m:r>
                      <m:r>
                        <m:rPr>
                          <m:nor/>
                        </m:rPr>
                        <a:rPr lang="es-ES" sz="3200" b="1" i="0" dirty="0" smtClean="0"/>
                        <m:t>,</m:t>
                      </m:r>
                      <m:r>
                        <m:rPr>
                          <m:nor/>
                        </m:rPr>
                        <a:rPr lang="es-ES" sz="3200" b="1" i="0" dirty="0" smtClean="0"/>
                        <m:t>n</m:t>
                      </m:r>
                      <m:r>
                        <m:rPr>
                          <m:nor/>
                        </m:rPr>
                        <a:rPr lang="es-ES" sz="3200" b="1" i="0" dirty="0" smtClean="0"/>
                        <m:t>)</m:t>
                      </m:r>
                      <m:r>
                        <m:rPr>
                          <m:nor/>
                        </m:rPr>
                        <a:rPr lang="es-ES" sz="3200" b="1" i="0" dirty="0" smtClean="0"/>
                        <m:t>mn</m:t>
                      </m:r>
                      <m:r>
                        <m:rPr>
                          <m:nor/>
                        </m:rPr>
                        <a:rPr lang="es-ES" sz="3200" b="1" i="0" dirty="0" smtClean="0"/>
                        <m:t>)</m:t>
                      </m:r>
                    </m:oMath>
                  </m:oMathPara>
                </a14:m>
                <a:endParaRPr lang="es-ES" sz="2400" dirty="0"/>
              </a:p>
            </p:txBody>
          </p:sp>
        </mc:Choice>
        <mc:Fallback>
          <p:sp>
            <p:nvSpPr>
              <p:cNvPr id="6" name="CuadroTexto 5">
                <a:extLst>
                  <a:ext uri="{FF2B5EF4-FFF2-40B4-BE49-F238E27FC236}">
                    <a16:creationId xmlns:a16="http://schemas.microsoft.com/office/drawing/2014/main" id="{14670B89-CA10-39A4-C3A5-7E2E5FEA73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751" y="2394803"/>
                <a:ext cx="4965700" cy="3908762"/>
              </a:xfrm>
              <a:prstGeom prst="rect">
                <a:avLst/>
              </a:prstGeom>
              <a:blipFill>
                <a:blip r:embed="rId3"/>
                <a:stretch>
                  <a:fillRect l="-1840" t="-1248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941487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08F86E-0918-57FE-A40D-F298B461B4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Cálculo de complejidad</a:t>
            </a:r>
          </a:p>
        </p:txBody>
      </p:sp>
      <p:pic>
        <p:nvPicPr>
          <p:cNvPr id="5" name="Marcador de contenido 4" descr="Texto&#10;&#10;Descripción generada automáticamente">
            <a:extLst>
              <a:ext uri="{FF2B5EF4-FFF2-40B4-BE49-F238E27FC236}">
                <a16:creationId xmlns:a16="http://schemas.microsoft.com/office/drawing/2014/main" id="{0BF63817-E41B-A79C-69A6-4ACEB3083B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32313" y="0"/>
            <a:ext cx="6650188" cy="6913563"/>
          </a:xfr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CuadroTexto 5">
                <a:extLst>
                  <a:ext uri="{FF2B5EF4-FFF2-40B4-BE49-F238E27FC236}">
                    <a16:creationId xmlns:a16="http://schemas.microsoft.com/office/drawing/2014/main" id="{8CFB1186-D30A-6765-8F32-ECF5ABD3B58D}"/>
                  </a:ext>
                </a:extLst>
              </p:cNvPr>
              <p:cNvSpPr txBox="1"/>
              <p:nvPr/>
            </p:nvSpPr>
            <p:spPr>
              <a:xfrm>
                <a:off x="369151" y="2217003"/>
                <a:ext cx="4965700" cy="45243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2400" dirty="0"/>
                  <a:t>Falta:</a:t>
                </a:r>
              </a:p>
              <a:p>
                <a:endParaRPr lang="es-ES" sz="2400" dirty="0"/>
              </a:p>
              <a:p>
                <a:r>
                  <a:rPr lang="el-GR" sz="2400" dirty="0"/>
                  <a:t>α</a:t>
                </a:r>
                <a:r>
                  <a:rPr lang="es-ES" sz="2400" dirty="0"/>
                  <a:t> </a:t>
                </a:r>
                <a:r>
                  <a:rPr lang="es-ES" sz="2400" dirty="0">
                    <a:sym typeface="Wingdings" panose="05000000000000000000" pitchFamily="2" charset="2"/>
                  </a:rPr>
                  <a:t></a:t>
                </a:r>
                <a14:m>
                  <m:oMath xmlns:m="http://schemas.openxmlformats.org/officeDocument/2006/math">
                    <m:d>
                      <m:dPr>
                        <m:begChr m:val="⌈"/>
                        <m:endChr m:val="⌉"/>
                        <m:ctrlPr>
                          <a:rPr lang="es-ES" sz="240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s-ES" sz="24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s-ES" sz="2400" b="0" i="0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max</m:t>
                            </m:r>
                          </m:fName>
                          <m:e>
                            <m:d>
                              <m:dPr>
                                <m:ctrlPr>
                                  <a:rPr lang="es-ES" sz="2400" b="0" i="1" smtClean="0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dPr>
                              <m:e>
                                <m:r>
                                  <a:rPr lang="es-ES" sz="2400" b="0" i="1" smtClean="0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𝑚</m:t>
                                </m:r>
                                <m:r>
                                  <a:rPr lang="es-ES" sz="2400" b="0" i="1" smtClean="0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,</m:t>
                                </m:r>
                                <m:r>
                                  <a:rPr lang="es-ES" sz="2400" b="0" i="1" smtClean="0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𝑛</m:t>
                                </m:r>
                              </m:e>
                            </m:d>
                          </m:e>
                        </m:func>
                        <m:r>
                          <a:rPr lang="es-ES" sz="24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/</m:t>
                        </m:r>
                        <m:r>
                          <m:rPr>
                            <m:sty m:val="p"/>
                          </m:rPr>
                          <a:rPr lang="es-ES" sz="2400" b="0" i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min</m:t>
                        </m:r>
                        <m:r>
                          <a:rPr lang="es-ES" sz="24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⁡(</m:t>
                        </m:r>
                        <m:r>
                          <a:rPr lang="es-ES" sz="24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𝑚</m:t>
                        </m:r>
                        <m:r>
                          <a:rPr lang="es-ES" sz="24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,</m:t>
                        </m:r>
                        <m:r>
                          <a:rPr lang="es-ES" sz="24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𝑛</m:t>
                        </m:r>
                        <m:r>
                          <a:rPr lang="es-ES" sz="24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)</m:t>
                        </m:r>
                      </m:e>
                    </m:d>
                  </m:oMath>
                </a14:m>
                <a:endParaRPr lang="es-ES" sz="2400" dirty="0"/>
              </a:p>
              <a:p>
                <a:endParaRPr lang="es-ES" sz="2400" dirty="0">
                  <a:sym typeface="Wingdings" panose="05000000000000000000" pitchFamily="2" charset="2"/>
                </a:endParaRPr>
              </a:p>
              <a:p>
                <a:r>
                  <a:rPr lang="es-ES" sz="2400" dirty="0">
                    <a:sym typeface="Wingdings" panose="05000000000000000000" pitchFamily="2" charset="2"/>
                  </a:rPr>
                  <a:t>Por tanto:</a:t>
                </a:r>
              </a:p>
              <a:p>
                <a:endParaRPr lang="es-ES" sz="2400" dirty="0">
                  <a:sym typeface="Wingdings" panose="05000000000000000000" pitchFamily="2" charset="2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pt-BR" sz="2400" smtClean="0"/>
                        <m:t>O</m:t>
                      </m:r>
                      <m:r>
                        <m:rPr>
                          <m:nor/>
                        </m:rPr>
                        <a:rPr lang="pt-BR" sz="2400" smtClean="0"/>
                        <m:t>(</m:t>
                      </m:r>
                      <m:r>
                        <m:rPr>
                          <m:nor/>
                        </m:rPr>
                        <a:rPr lang="pt-BR" sz="2400" smtClean="0"/>
                        <m:t>α</m:t>
                      </m:r>
                      <m:r>
                        <m:rPr>
                          <m:nor/>
                        </m:rPr>
                        <a:rPr lang="pt-BR" sz="2400" smtClean="0"/>
                        <m:t>×</m:t>
                      </m:r>
                      <m:r>
                        <m:rPr>
                          <m:nor/>
                        </m:rPr>
                        <a:rPr lang="es-ES" sz="2400" b="0" i="0" smtClean="0"/>
                        <m:t>min</m:t>
                      </m:r>
                      <m:r>
                        <m:rPr>
                          <m:nor/>
                        </m:rPr>
                        <a:rPr lang="es-ES" sz="2400" b="0" i="0" smtClean="0"/>
                        <m:t>(</m:t>
                      </m:r>
                      <m:r>
                        <m:rPr>
                          <m:nor/>
                        </m:rPr>
                        <a:rPr lang="es-ES" sz="2400" b="0" i="0" smtClean="0"/>
                        <m:t>m</m:t>
                      </m:r>
                      <m:r>
                        <m:rPr>
                          <m:nor/>
                        </m:rPr>
                        <a:rPr lang="es-ES" sz="2400" b="0" i="0" smtClean="0"/>
                        <m:t>,</m:t>
                      </m:r>
                      <m:r>
                        <m:rPr>
                          <m:nor/>
                        </m:rPr>
                        <a:rPr lang="es-ES" sz="2400" b="0" i="0" smtClean="0"/>
                        <m:t>n</m:t>
                      </m:r>
                      <m:r>
                        <m:rPr>
                          <m:nor/>
                        </m:rPr>
                        <a:rPr lang="es-ES" sz="2400" b="0" i="0" smtClean="0"/>
                        <m:t>)/</m:t>
                      </m:r>
                      <m:r>
                        <m:rPr>
                          <m:nor/>
                        </m:rPr>
                        <a:rPr lang="pt-BR" sz="2400" smtClean="0"/>
                        <m:t>2×</m:t>
                      </m:r>
                      <m:r>
                        <m:rPr>
                          <m:nor/>
                        </m:rPr>
                        <a:rPr lang="es-ES" sz="2400" b="0" i="0" smtClean="0"/>
                        <m:t>mn</m:t>
                      </m:r>
                      <m:r>
                        <m:rPr>
                          <m:nor/>
                        </m:rPr>
                        <a:rPr lang="pt-BR" sz="2400" smtClean="0"/>
                        <m:t>)</m:t>
                      </m:r>
                    </m:oMath>
                  </m:oMathPara>
                </a14:m>
                <a:endParaRPr lang="es-ES" sz="2400" dirty="0">
                  <a:sym typeface="Wingdings" panose="05000000000000000000" pitchFamily="2" charset="2"/>
                </a:endParaRPr>
              </a:p>
              <a:p>
                <a:endParaRPr lang="es-ES" sz="2400" dirty="0">
                  <a:sym typeface="Wingdings" panose="05000000000000000000" pitchFamily="2" charset="2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3200" i="1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s-ES" sz="32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s-ES" sz="3200" i="1">
                          <a:latin typeface="Cambria Math" panose="02040503050406030204" pitchFamily="18" charset="0"/>
                        </a:rPr>
                        <m:t>𝑁</m:t>
                      </m:r>
                      <m:r>
                        <m:rPr>
                          <m:nor/>
                        </m:rPr>
                        <a:rPr lang="es-ES" sz="3200" b="0" i="0" smtClean="0">
                          <a:latin typeface="Cambria Math" panose="02040503050406030204" pitchFamily="18" charset="0"/>
                        </a:rPr>
                        <m:t>) </m:t>
                      </m:r>
                      <m:r>
                        <m:rPr>
                          <m:nor/>
                        </m:rPr>
                        <a:rPr lang="es-ES" sz="3200" b="0" i="0" smtClean="0"/>
                        <m:t>&lt;</m:t>
                      </m:r>
                    </m:oMath>
                  </m:oMathPara>
                </a14:m>
                <a:endParaRPr lang="es-ES" sz="3200" b="0" i="0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s-ES" sz="3200" b="0" i="0" smtClean="0"/>
                        <m:t> &lt;</m:t>
                      </m:r>
                      <m:r>
                        <m:rPr>
                          <m:nor/>
                        </m:rPr>
                        <a:rPr lang="pt-BR" sz="3200"/>
                        <m:t>O</m:t>
                      </m:r>
                      <m:r>
                        <m:rPr>
                          <m:nor/>
                        </m:rPr>
                        <a:rPr lang="pt-BR" sz="3200"/>
                        <m:t>(</m:t>
                      </m:r>
                      <m:r>
                        <m:rPr>
                          <m:nor/>
                        </m:rPr>
                        <a:rPr lang="pt-BR" sz="3200"/>
                        <m:t>α</m:t>
                      </m:r>
                      <m:r>
                        <m:rPr>
                          <m:nor/>
                        </m:rPr>
                        <a:rPr lang="pt-BR" sz="3200"/>
                        <m:t>×</m:t>
                      </m:r>
                      <m:r>
                        <m:rPr>
                          <m:nor/>
                        </m:rPr>
                        <a:rPr lang="es-ES" sz="3200" b="0" i="0" smtClean="0"/>
                        <m:t>min</m:t>
                      </m:r>
                      <m:r>
                        <m:rPr>
                          <m:nor/>
                        </m:rPr>
                        <a:rPr lang="es-ES" sz="3200" b="0" i="0" smtClean="0"/>
                        <m:t>(</m:t>
                      </m:r>
                      <m:r>
                        <m:rPr>
                          <m:nor/>
                        </m:rPr>
                        <a:rPr lang="es-ES" sz="3200" b="0" i="0" smtClean="0"/>
                        <m:t>m</m:t>
                      </m:r>
                      <m:r>
                        <m:rPr>
                          <m:nor/>
                        </m:rPr>
                        <a:rPr lang="es-ES" sz="3200" b="0" i="0" smtClean="0"/>
                        <m:t>,</m:t>
                      </m:r>
                      <m:r>
                        <m:rPr>
                          <m:nor/>
                        </m:rPr>
                        <a:rPr lang="es-ES" sz="3200" b="0" i="0" smtClean="0"/>
                        <m:t>n</m:t>
                      </m:r>
                      <m:r>
                        <m:rPr>
                          <m:nor/>
                        </m:rPr>
                        <a:rPr lang="es-ES" sz="3200" b="0" i="0" smtClean="0"/>
                        <m:t>)/</m:t>
                      </m:r>
                      <m:r>
                        <m:rPr>
                          <m:nor/>
                        </m:rPr>
                        <a:rPr lang="pt-BR" sz="3200"/>
                        <m:t>2×</m:t>
                      </m:r>
                      <m:r>
                        <m:rPr>
                          <m:nor/>
                        </m:rPr>
                        <a:rPr lang="es-ES" sz="3200" b="0" i="0" smtClean="0"/>
                        <m:t>mn</m:t>
                      </m:r>
                      <m:r>
                        <m:rPr>
                          <m:nor/>
                        </m:rPr>
                        <a:rPr lang="pt-BR" sz="3200"/>
                        <m:t>)</m:t>
                      </m:r>
                      <m:r>
                        <a:rPr lang="es-ES" sz="3200" b="0" i="1" smtClean="0"/>
                        <m:t>≪</m:t>
                      </m:r>
                    </m:oMath>
                  </m:oMathPara>
                </a14:m>
                <a:endParaRPr lang="es-ES" sz="3200" b="0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3200" b="0" i="1" smtClean="0"/>
                        <m:t>≪</m:t>
                      </m:r>
                      <m:r>
                        <a:rPr lang="es-ES" sz="3200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s-ES" sz="3200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s-ES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sz="32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p>
                          <m:r>
                            <a:rPr lang="es-ES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s-ES" sz="3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s-ES" sz="2400" dirty="0"/>
              </a:p>
            </p:txBody>
          </p:sp>
        </mc:Choice>
        <mc:Fallback>
          <p:sp>
            <p:nvSpPr>
              <p:cNvPr id="6" name="CuadroTexto 5">
                <a:extLst>
                  <a:ext uri="{FF2B5EF4-FFF2-40B4-BE49-F238E27FC236}">
                    <a16:creationId xmlns:a16="http://schemas.microsoft.com/office/drawing/2014/main" id="{8CFB1186-D30A-6765-8F32-ECF5ABD3B5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151" y="2217003"/>
                <a:ext cx="4965700" cy="4524315"/>
              </a:xfrm>
              <a:prstGeom prst="rect">
                <a:avLst/>
              </a:prstGeom>
              <a:blipFill>
                <a:blip r:embed="rId3"/>
                <a:stretch>
                  <a:fillRect l="-1966" t="-1078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030436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F4979F40-3A44-4CCB-9EB7-F8318BCE57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82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15291D39-6B03-4BB5-BFC6-CBF11E90B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76" y="0"/>
            <a:ext cx="12192000" cy="6858000"/>
          </a:xfrm>
          <a:prstGeom prst="rect">
            <a:avLst/>
          </a:prstGeom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AFD071FA-0514-4371-9568-86216A1F46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5211DDA4-E7B5-4325-A844-B7F59B084B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2" y="609600"/>
            <a:ext cx="4959094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4C795C1-3D0F-57AC-9F9B-65A7DCDD5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4136123" cy="108093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4800" dirty="0" err="1"/>
              <a:t>Objetivos</a:t>
            </a:r>
            <a:endParaRPr lang="en-US" sz="4800" dirty="0"/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0D58E222-6309-4F79-AC20-9D3C69CD9B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1"/>
            <a:ext cx="4956048" cy="199787"/>
          </a:xfrm>
          <a:prstGeom prst="rect">
            <a:avLst/>
          </a:prstGeom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9590213-73FA-9CB1-D702-CA2D39AB0D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3656289" cy="4311578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r>
              <a:rPr lang="es-ES" sz="3200" dirty="0"/>
              <a:t>Comprensión</a:t>
            </a:r>
          </a:p>
          <a:p>
            <a:r>
              <a:rPr lang="es-ES" sz="3200" dirty="0"/>
              <a:t>Implementación</a:t>
            </a:r>
          </a:p>
          <a:p>
            <a:r>
              <a:rPr lang="es-ES" sz="3200" dirty="0"/>
              <a:t>Análisis</a:t>
            </a:r>
          </a:p>
          <a:p>
            <a:r>
              <a:rPr lang="es-ES" sz="3200" dirty="0"/>
              <a:t>Documentación</a:t>
            </a:r>
            <a:endParaRPr lang="en-US" sz="32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i="1" dirty="0"/>
              <a:t>A novel binary operator for designing medical and natural image cryptosystems</a:t>
            </a:r>
          </a:p>
        </p:txBody>
      </p:sp>
      <p:pic>
        <p:nvPicPr>
          <p:cNvPr id="5" name="Imagen 4" descr="Diagrama&#10;&#10;Descripción generada automáticamente">
            <a:extLst>
              <a:ext uri="{FF2B5EF4-FFF2-40B4-BE49-F238E27FC236}">
                <a16:creationId xmlns:a16="http://schemas.microsoft.com/office/drawing/2014/main" id="{54B0C557-97A6-B033-60EA-866145DBFC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2807" y="640080"/>
            <a:ext cx="4016044" cy="5577840"/>
          </a:xfrm>
          <a:prstGeom prst="rect">
            <a:avLst/>
          </a:prstGeom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043854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D93DCC-2EC4-64CF-6BD9-801A5DE24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Tiempos de ejecución</a:t>
            </a:r>
          </a:p>
        </p:txBody>
      </p:sp>
      <p:pic>
        <p:nvPicPr>
          <p:cNvPr id="5" name="Imagen 4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DF6CADA1-DBD8-5D54-29DF-974A1342AD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1962"/>
            <a:ext cx="12306158" cy="5989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8312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321D838-2C7E-4177-9DD3-DAC78324A2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146E45C-1450-4186-B501-74F221F897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EDDA48B-BC04-4915-ADA3-A1A9522EB0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78C9D07A-5A22-4E55-B18A-47CF07E50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D71E629-0739-4A59-972B-A9E9A4500E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068A8980-5323-4E32-9817-A14D0B9184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C1A37955-21EA-4810-9AED-24CF25E260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6" y="0"/>
            <a:ext cx="12192000" cy="685800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8B79A499-6023-4495-8687-96680A5E95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4557357"/>
            <a:ext cx="8978671" cy="1660332"/>
          </a:xfrm>
          <a:prstGeom prst="rect">
            <a:avLst/>
          </a:prstGeom>
          <a:solidFill>
            <a:schemeClr val="bg1">
              <a:lumMod val="95000"/>
              <a:lumOff val="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41C59E3-B98F-27AF-B4EE-CB69A74A8E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908" y="4710483"/>
            <a:ext cx="8133478" cy="9402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/>
              <a:t>Conclusiones</a:t>
            </a:r>
          </a:p>
        </p:txBody>
      </p:sp>
      <p:pic>
        <p:nvPicPr>
          <p:cNvPr id="6" name="Graphic 5" descr="Bombilla">
            <a:extLst>
              <a:ext uri="{FF2B5EF4-FFF2-40B4-BE49-F238E27FC236}">
                <a16:creationId xmlns:a16="http://schemas.microsoft.com/office/drawing/2014/main" id="{BBD78946-E62C-6B13-36A2-652D75454F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288528" y="640078"/>
            <a:ext cx="3609141" cy="3609141"/>
          </a:xfrm>
          <a:prstGeom prst="rect">
            <a:avLst/>
          </a:prstGeom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BAA1CC66-52B7-4B1A-83B9-4473DABF8A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22301" y="4557357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27A1B02-0BC3-4123-A27E-111F26354A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86" y="6210130"/>
            <a:ext cx="8968085" cy="275942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46EBDA5-97CE-4375-BC99-C7365D1CC6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22301" y="6210130"/>
            <a:ext cx="3080285" cy="275942"/>
          </a:xfrm>
          <a:prstGeom prst="rect">
            <a:avLst/>
          </a:prstGeom>
          <a:blipFill>
            <a:blip r:embed="rId8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5566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BC463A-BB8E-9884-8955-1116AB1B6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Objetivos: Comprensión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1BA733E-2768-4FB1-037B-1CA8CD7D5C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sz="3200" dirty="0"/>
              <a:t>De los artículos</a:t>
            </a:r>
          </a:p>
          <a:p>
            <a:r>
              <a:rPr lang="es-ES" sz="3200" dirty="0"/>
              <a:t>De herramientas matemáticas</a:t>
            </a:r>
          </a:p>
          <a:p>
            <a:endParaRPr lang="es-ES" dirty="0"/>
          </a:p>
        </p:txBody>
      </p:sp>
      <p:pic>
        <p:nvPicPr>
          <p:cNvPr id="5" name="Imagen 4" descr="Imagen que contiene motor&#10;&#10;Descripción generada automáticamente">
            <a:extLst>
              <a:ext uri="{FF2B5EF4-FFF2-40B4-BE49-F238E27FC236}">
                <a16:creationId xmlns:a16="http://schemas.microsoft.com/office/drawing/2014/main" id="{BB0B35A5-1806-92BC-73B6-15504CEA93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668" y="3876675"/>
            <a:ext cx="4495358" cy="2509037"/>
          </a:xfrm>
          <a:prstGeom prst="rect">
            <a:avLst/>
          </a:prstGeom>
        </p:spPr>
      </p:pic>
      <p:pic>
        <p:nvPicPr>
          <p:cNvPr id="9" name="Imagen 8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E0F61E08-791E-A2ED-1043-9EFA6ECBDB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529496"/>
            <a:ext cx="2856216" cy="2856216"/>
          </a:xfrm>
          <a:prstGeom prst="rect">
            <a:avLst/>
          </a:prstGeom>
        </p:spPr>
      </p:pic>
      <p:pic>
        <p:nvPicPr>
          <p:cNvPr id="11" name="Imagen 10" descr="Calendario&#10;&#10;Descripción generada automáticamente">
            <a:extLst>
              <a:ext uri="{FF2B5EF4-FFF2-40B4-BE49-F238E27FC236}">
                <a16:creationId xmlns:a16="http://schemas.microsoft.com/office/drawing/2014/main" id="{61057BC3-774C-DE3A-8D28-3AF4C1B6F8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72880" y="2594762"/>
            <a:ext cx="2381250" cy="3790950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68A4DB2F-5A5F-AA1A-E489-3F8DB3CB703C}"/>
              </a:ext>
            </a:extLst>
          </p:cNvPr>
          <p:cNvSpPr txBox="1"/>
          <p:nvPr/>
        </p:nvSpPr>
        <p:spPr>
          <a:xfrm>
            <a:off x="1612900" y="6438896"/>
            <a:ext cx="3340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Computación basada en ADN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360A0294-5F09-205E-C867-1A5C955E079D}"/>
              </a:ext>
            </a:extLst>
          </p:cNvPr>
          <p:cNvSpPr txBox="1"/>
          <p:nvPr/>
        </p:nvSpPr>
        <p:spPr>
          <a:xfrm>
            <a:off x="6591300" y="6414524"/>
            <a:ext cx="1892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Series caóticas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2574E81D-D1B2-16A8-FE94-84790A227DC1}"/>
              </a:ext>
            </a:extLst>
          </p:cNvPr>
          <p:cNvSpPr txBox="1"/>
          <p:nvPr/>
        </p:nvSpPr>
        <p:spPr>
          <a:xfrm>
            <a:off x="9601200" y="6414524"/>
            <a:ext cx="208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Arnold’s</a:t>
            </a:r>
            <a:r>
              <a:rPr lang="es-ES" dirty="0"/>
              <a:t> Cat </a:t>
            </a:r>
            <a:r>
              <a:rPr lang="es-ES" dirty="0" err="1"/>
              <a:t>Map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3664099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8FDC7B2-58B9-294F-209B-DC7A5B607E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Objetivos: Implementación</a:t>
            </a:r>
          </a:p>
        </p:txBody>
      </p:sp>
      <p:pic>
        <p:nvPicPr>
          <p:cNvPr id="5" name="Marcador de contenido 4" descr="Icono&#10;&#10;Descripción generada automáticamente">
            <a:extLst>
              <a:ext uri="{FF2B5EF4-FFF2-40B4-BE49-F238E27FC236}">
                <a16:creationId xmlns:a16="http://schemas.microsoft.com/office/drawing/2014/main" id="{F15A3C3B-7DBF-3885-8365-46AB96B4FA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95361" y="2629199"/>
            <a:ext cx="3598863" cy="3598863"/>
          </a:xfr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55552920-8472-8B9A-3645-3E5379A026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4804" y="5211933"/>
            <a:ext cx="4371975" cy="1485900"/>
          </a:xfrm>
          <a:prstGeom prst="rect">
            <a:avLst/>
          </a:prstGeom>
        </p:spPr>
      </p:pic>
      <p:pic>
        <p:nvPicPr>
          <p:cNvPr id="12" name="Imagen 11" descr="Imagen que contiene Gráfico&#10;&#10;Descripción generada automáticamente">
            <a:extLst>
              <a:ext uri="{FF2B5EF4-FFF2-40B4-BE49-F238E27FC236}">
                <a16:creationId xmlns:a16="http://schemas.microsoft.com/office/drawing/2014/main" id="{EF732B56-86C9-753A-1388-C1A383D625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342" y="2051391"/>
            <a:ext cx="4034014" cy="3025511"/>
          </a:xfrm>
          <a:prstGeom prst="rect">
            <a:avLst/>
          </a:prstGeom>
        </p:spPr>
      </p:pic>
      <p:pic>
        <p:nvPicPr>
          <p:cNvPr id="14" name="Imagen 13" descr="Gráfico&#10;&#10;Descripción generada automáticamente">
            <a:extLst>
              <a:ext uri="{FF2B5EF4-FFF2-40B4-BE49-F238E27FC236}">
                <a16:creationId xmlns:a16="http://schemas.microsoft.com/office/drawing/2014/main" id="{032C1BD7-B85C-9452-154D-4EBE0DE970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70792" y="2051391"/>
            <a:ext cx="4034015" cy="3025511"/>
          </a:xfrm>
          <a:prstGeom prst="rect">
            <a:avLst/>
          </a:prstGeom>
        </p:spPr>
      </p:pic>
      <p:sp>
        <p:nvSpPr>
          <p:cNvPr id="15" name="Flecha: a la derecha 14">
            <a:extLst>
              <a:ext uri="{FF2B5EF4-FFF2-40B4-BE49-F238E27FC236}">
                <a16:creationId xmlns:a16="http://schemas.microsoft.com/office/drawing/2014/main" id="{7303457A-A1A5-F761-19F0-0BD3E8F807C1}"/>
              </a:ext>
            </a:extLst>
          </p:cNvPr>
          <p:cNvSpPr/>
          <p:nvPr/>
        </p:nvSpPr>
        <p:spPr>
          <a:xfrm>
            <a:off x="3482422" y="2834681"/>
            <a:ext cx="1376737" cy="7294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Flecha: a la derecha 15">
            <a:extLst>
              <a:ext uri="{FF2B5EF4-FFF2-40B4-BE49-F238E27FC236}">
                <a16:creationId xmlns:a16="http://schemas.microsoft.com/office/drawing/2014/main" id="{8B3FD47B-5B5F-DB57-F4FF-B85B92F08FCE}"/>
              </a:ext>
            </a:extLst>
          </p:cNvPr>
          <p:cNvSpPr/>
          <p:nvPr/>
        </p:nvSpPr>
        <p:spPr>
          <a:xfrm rot="10800000">
            <a:off x="3482422" y="3699165"/>
            <a:ext cx="1376737" cy="7294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892660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Elipse 23">
            <a:extLst>
              <a:ext uri="{FF2B5EF4-FFF2-40B4-BE49-F238E27FC236}">
                <a16:creationId xmlns:a16="http://schemas.microsoft.com/office/drawing/2014/main" id="{02D528D4-7121-46EC-607F-DC34227D7EB7}"/>
              </a:ext>
            </a:extLst>
          </p:cNvPr>
          <p:cNvSpPr/>
          <p:nvPr/>
        </p:nvSpPr>
        <p:spPr>
          <a:xfrm>
            <a:off x="6316576" y="2618395"/>
            <a:ext cx="5761124" cy="3178036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2BDAE02-98E6-223D-862D-37A4A2200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/>
              <a:t>Objetivos: Análisis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3F23204-9460-C466-79C1-4BF7C069FA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42946" y="3012562"/>
            <a:ext cx="4482354" cy="2535829"/>
          </a:xfrm>
        </p:spPr>
        <p:txBody>
          <a:bodyPr>
            <a:noAutofit/>
          </a:bodyPr>
          <a:lstStyle/>
          <a:p>
            <a:r>
              <a:rPr lang="es-ES" sz="3200" b="1" dirty="0">
                <a:solidFill>
                  <a:schemeClr val="bg1"/>
                </a:solidFill>
              </a:rPr>
              <a:t>Complejidad</a:t>
            </a:r>
          </a:p>
          <a:p>
            <a:r>
              <a:rPr lang="es-ES" sz="3200" b="1" dirty="0">
                <a:solidFill>
                  <a:schemeClr val="bg1"/>
                </a:solidFill>
              </a:rPr>
              <a:t>Tiempo de ejecución</a:t>
            </a:r>
          </a:p>
          <a:p>
            <a:r>
              <a:rPr lang="es-ES" sz="3200" dirty="0">
                <a:solidFill>
                  <a:schemeClr val="bg1"/>
                </a:solidFill>
              </a:rPr>
              <a:t>Entropía</a:t>
            </a:r>
          </a:p>
          <a:p>
            <a:r>
              <a:rPr lang="es-ES" sz="3200" dirty="0">
                <a:solidFill>
                  <a:schemeClr val="bg1"/>
                </a:solidFill>
              </a:rPr>
              <a:t>Varianza</a:t>
            </a:r>
          </a:p>
        </p:txBody>
      </p:sp>
      <p:pic>
        <p:nvPicPr>
          <p:cNvPr id="7" name="Gráfico 6" descr="Diagrama de red contorno">
            <a:extLst>
              <a:ext uri="{FF2B5EF4-FFF2-40B4-BE49-F238E27FC236}">
                <a16:creationId xmlns:a16="http://schemas.microsoft.com/office/drawing/2014/main" id="{DB5EFA7A-AC45-69A6-6938-3BAEFEF94B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397158" y="2414164"/>
            <a:ext cx="2381036" cy="2381036"/>
          </a:xfrm>
          <a:prstGeom prst="rect">
            <a:avLst/>
          </a:prstGeom>
        </p:spPr>
      </p:pic>
      <p:pic>
        <p:nvPicPr>
          <p:cNvPr id="11" name="Gráfico 10" descr="Lupa con relleno sólido">
            <a:extLst>
              <a:ext uri="{FF2B5EF4-FFF2-40B4-BE49-F238E27FC236}">
                <a16:creationId xmlns:a16="http://schemas.microsoft.com/office/drawing/2014/main" id="{E4A3B563-36D2-2D5A-6158-423B4A08D5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175116" y="2062797"/>
            <a:ext cx="4289232" cy="4289232"/>
          </a:xfrm>
          <a:prstGeom prst="rect">
            <a:avLst/>
          </a:prstGeom>
        </p:spPr>
      </p:pic>
      <p:pic>
        <p:nvPicPr>
          <p:cNvPr id="15" name="Gráfico 14" descr="Cronómetro con relleno sólido">
            <a:extLst>
              <a:ext uri="{FF2B5EF4-FFF2-40B4-BE49-F238E27FC236}">
                <a16:creationId xmlns:a16="http://schemas.microsoft.com/office/drawing/2014/main" id="{6FB4E717-439C-450C-3B26-0FF77816B57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535686" y="3573667"/>
            <a:ext cx="1617768" cy="1617768"/>
          </a:xfrm>
          <a:prstGeom prst="rect">
            <a:avLst/>
          </a:prstGeom>
        </p:spPr>
      </p:pic>
      <p:pic>
        <p:nvPicPr>
          <p:cNvPr id="19" name="Gráfico 18" descr="Gráfico de barras contorno">
            <a:extLst>
              <a:ext uri="{FF2B5EF4-FFF2-40B4-BE49-F238E27FC236}">
                <a16:creationId xmlns:a16="http://schemas.microsoft.com/office/drawing/2014/main" id="{1C8716BC-F0E2-D008-0249-50DBEEE6732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630384" y="2186058"/>
            <a:ext cx="1428371" cy="1428371"/>
          </a:xfrm>
          <a:prstGeom prst="rect">
            <a:avLst/>
          </a:prstGeom>
        </p:spPr>
      </p:pic>
      <p:pic>
        <p:nvPicPr>
          <p:cNvPr id="23" name="Gráfico 22" descr="gráfico curvo de palo de hockey con relleno sólido">
            <a:extLst>
              <a:ext uri="{FF2B5EF4-FFF2-40B4-BE49-F238E27FC236}">
                <a16:creationId xmlns:a16="http://schemas.microsoft.com/office/drawing/2014/main" id="{1F946CF5-351C-B1F6-9650-858CC67F349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682802" y="5254982"/>
            <a:ext cx="1323536" cy="1323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3536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9">
            <a:extLst>
              <a:ext uri="{FF2B5EF4-FFF2-40B4-BE49-F238E27FC236}">
                <a16:creationId xmlns:a16="http://schemas.microsoft.com/office/drawing/2014/main" id="{5321D838-2C7E-4177-9DD3-DAC78324A2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3" name="Picture 11">
            <a:extLst>
              <a:ext uri="{FF2B5EF4-FFF2-40B4-BE49-F238E27FC236}">
                <a16:creationId xmlns:a16="http://schemas.microsoft.com/office/drawing/2014/main" id="{0146E45C-1450-4186-B501-74F221F897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34" name="Picture 13">
            <a:extLst>
              <a:ext uri="{FF2B5EF4-FFF2-40B4-BE49-F238E27FC236}">
                <a16:creationId xmlns:a16="http://schemas.microsoft.com/office/drawing/2014/main" id="{EEDDA48B-BC04-4915-ADA3-A1A9522EB0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35" name="Rectangle 15">
            <a:extLst>
              <a:ext uri="{FF2B5EF4-FFF2-40B4-BE49-F238E27FC236}">
                <a16:creationId xmlns:a16="http://schemas.microsoft.com/office/drawing/2014/main" id="{78C9D07A-5A22-4E55-B18A-47CF07E50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6" name="Rectangle 17">
            <a:extLst>
              <a:ext uri="{FF2B5EF4-FFF2-40B4-BE49-F238E27FC236}">
                <a16:creationId xmlns:a16="http://schemas.microsoft.com/office/drawing/2014/main" id="{3D71E629-0739-4A59-972B-A9E9A4500E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37" name="Rectangle 19">
            <a:extLst>
              <a:ext uri="{FF2B5EF4-FFF2-40B4-BE49-F238E27FC236}">
                <a16:creationId xmlns:a16="http://schemas.microsoft.com/office/drawing/2014/main" id="{4930BBBA-6F9F-4D27-AD61-45935240C8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Picture 21">
            <a:extLst>
              <a:ext uri="{FF2B5EF4-FFF2-40B4-BE49-F238E27FC236}">
                <a16:creationId xmlns:a16="http://schemas.microsoft.com/office/drawing/2014/main" id="{4FED5ABE-AA8E-4BAE-B923-EB99ABDE02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207"/>
            <a:ext cx="12192000" cy="6858000"/>
          </a:xfrm>
          <a:prstGeom prst="rect">
            <a:avLst/>
          </a:prstGeom>
        </p:spPr>
      </p:pic>
      <p:pic>
        <p:nvPicPr>
          <p:cNvPr id="39" name="Picture 23">
            <a:extLst>
              <a:ext uri="{FF2B5EF4-FFF2-40B4-BE49-F238E27FC236}">
                <a16:creationId xmlns:a16="http://schemas.microsoft.com/office/drawing/2014/main" id="{E0811D79-2C71-4B37-82AD-761836DCBD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688333"/>
            <a:ext cx="6400800" cy="185701"/>
          </a:xfrm>
          <a:prstGeom prst="rect">
            <a:avLst/>
          </a:prstGeom>
        </p:spPr>
      </p:pic>
      <p:sp>
        <p:nvSpPr>
          <p:cNvPr id="40" name="Rectangle 25">
            <a:extLst>
              <a:ext uri="{FF2B5EF4-FFF2-40B4-BE49-F238E27FC236}">
                <a16:creationId xmlns:a16="http://schemas.microsoft.com/office/drawing/2014/main" id="{929B6C0D-2AB5-4965-B573-1D00F1D0B7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2162908"/>
            <a:ext cx="6411743" cy="2532185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7A10409-F988-FF2E-AA13-FF75FE41A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2" y="2403231"/>
            <a:ext cx="5192940" cy="21336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5400"/>
              <a:t>Objetivos: Documentación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1CE3FF2-6CE2-BD13-F9C2-9B35E3A891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3" y="4831173"/>
            <a:ext cx="5192940" cy="1117687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r">
              <a:buNone/>
            </a:pPr>
            <a:r>
              <a:rPr lang="en-US" dirty="0" err="1"/>
              <a:t>Escritura</a:t>
            </a:r>
            <a:r>
              <a:rPr lang="en-US" dirty="0"/>
              <a:t> de </a:t>
            </a:r>
            <a:r>
              <a:rPr lang="en-US" dirty="0" err="1"/>
              <a:t>memoria</a:t>
            </a:r>
            <a:endParaRPr lang="en-U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5F0AA21-24D3-3355-E03A-8F5062E811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39774" y="640080"/>
            <a:ext cx="4002100" cy="5577840"/>
          </a:xfrm>
          <a:prstGeom prst="rect">
            <a:avLst/>
          </a:prstGeom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246181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87A28B-13DA-EF1C-0BE5-B276A1DC0D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DICOM (</a:t>
            </a:r>
            <a:r>
              <a:rPr lang="en-US" sz="2400" b="1" dirty="0"/>
              <a:t>D</a:t>
            </a:r>
            <a:r>
              <a:rPr lang="en-US" sz="2400" dirty="0"/>
              <a:t>igital </a:t>
            </a:r>
            <a:r>
              <a:rPr lang="en-US" sz="2400" b="1" dirty="0"/>
              <a:t>I</a:t>
            </a:r>
            <a:r>
              <a:rPr lang="en-US" sz="2400" dirty="0"/>
              <a:t>maging and </a:t>
            </a:r>
            <a:r>
              <a:rPr lang="en-US" sz="2400" b="1" dirty="0"/>
              <a:t>Co</a:t>
            </a:r>
            <a:r>
              <a:rPr lang="en-US" sz="2400" dirty="0"/>
              <a:t>mmunication </a:t>
            </a:r>
            <a:r>
              <a:rPr lang="en-US" sz="2400" b="1" dirty="0"/>
              <a:t>I</a:t>
            </a:r>
            <a:r>
              <a:rPr lang="en-US" sz="2400" dirty="0"/>
              <a:t>n </a:t>
            </a:r>
            <a:r>
              <a:rPr lang="en-US" sz="2400" b="1" dirty="0"/>
              <a:t>M</a:t>
            </a:r>
            <a:r>
              <a:rPr lang="en-US" sz="2400" dirty="0"/>
              <a:t>edicine)</a:t>
            </a:r>
            <a:endParaRPr lang="es-ES" sz="2400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5CD52D9-7CE9-E239-46A8-1E626988E9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7506" y="2275339"/>
            <a:ext cx="3063004" cy="1080938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Imagen natural</a:t>
            </a:r>
          </a:p>
          <a:p>
            <a:pPr marL="0" indent="0">
              <a:buNone/>
            </a:pPr>
            <a:r>
              <a:rPr lang="en-US" b="1" dirty="0"/>
              <a:t>8 bits</a:t>
            </a:r>
            <a:endParaRPr lang="en-US" dirty="0"/>
          </a:p>
          <a:p>
            <a:endParaRPr lang="es-ES" dirty="0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8DF67279-4B46-880E-5541-378D5B3AFBFF}"/>
              </a:ext>
            </a:extLst>
          </p:cNvPr>
          <p:cNvSpPr txBox="1"/>
          <p:nvPr/>
        </p:nvSpPr>
        <p:spPr>
          <a:xfrm>
            <a:off x="7956753" y="2275339"/>
            <a:ext cx="295275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400" b="1" dirty="0"/>
              <a:t>Imagen </a:t>
            </a:r>
            <a:r>
              <a:rPr lang="en-US" sz="2400" b="1" dirty="0" err="1"/>
              <a:t>médica</a:t>
            </a: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16 bits</a:t>
            </a:r>
            <a:endParaRPr lang="en-US" sz="2400" dirty="0"/>
          </a:p>
        </p:txBody>
      </p:sp>
      <p:pic>
        <p:nvPicPr>
          <p:cNvPr id="19" name="Imagen 18" descr="Una mujer con un sombrero en la cabeza&#10;&#10;Descripción generada automáticamente con confianza media">
            <a:extLst>
              <a:ext uri="{FF2B5EF4-FFF2-40B4-BE49-F238E27FC236}">
                <a16:creationId xmlns:a16="http://schemas.microsoft.com/office/drawing/2014/main" id="{028690AA-BB01-0571-C7A8-FE1688B26C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321" y="3303740"/>
            <a:ext cx="3440189" cy="3440189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30EDBFA8-520B-B998-872A-166E4A2F05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5021" y="3261886"/>
            <a:ext cx="3596215" cy="3523896"/>
          </a:xfrm>
          <a:prstGeom prst="rect">
            <a:avLst/>
          </a:prstGeom>
        </p:spPr>
      </p:pic>
      <p:sp>
        <p:nvSpPr>
          <p:cNvPr id="22" name="Distinto de 21">
            <a:extLst>
              <a:ext uri="{FF2B5EF4-FFF2-40B4-BE49-F238E27FC236}">
                <a16:creationId xmlns:a16="http://schemas.microsoft.com/office/drawing/2014/main" id="{930C2D14-A5AA-4990-7A9B-FFA53CE86A0B}"/>
              </a:ext>
            </a:extLst>
          </p:cNvPr>
          <p:cNvSpPr/>
          <p:nvPr/>
        </p:nvSpPr>
        <p:spPr>
          <a:xfrm>
            <a:off x="4446661" y="4129404"/>
            <a:ext cx="2862209" cy="1433196"/>
          </a:xfrm>
          <a:prstGeom prst="mathNotEqual">
            <a:avLst>
              <a:gd name="adj1" fmla="val 19533"/>
              <a:gd name="adj2" fmla="val 6600000"/>
              <a:gd name="adj3" fmla="val 6443"/>
            </a:avLst>
          </a:prstGeom>
          <a:solidFill>
            <a:schemeClr val="bg1">
              <a:lumMod val="95000"/>
              <a:lumOff val="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71253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3F920653-9DC3-FCF6-2A35-39B0DDAE14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312" y="3429000"/>
            <a:ext cx="10969375" cy="3504221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CE44C51D-F0E5-276B-1116-8C5FE8E802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4194839" y="-1547570"/>
            <a:ext cx="3802323" cy="6150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5066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1D0791-C0D4-4AA6-7E92-6A3ABCFF8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Diagrama implementación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C24F2EC4-8C72-CC54-CFD8-9B351EBE5410}"/>
              </a:ext>
            </a:extLst>
          </p:cNvPr>
          <p:cNvSpPr/>
          <p:nvPr/>
        </p:nvSpPr>
        <p:spPr>
          <a:xfrm>
            <a:off x="967019" y="2102737"/>
            <a:ext cx="2478106" cy="120967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bg1"/>
                </a:solidFill>
              </a:rPr>
              <a:t>Funciones Criptográficas</a:t>
            </a:r>
          </a:p>
          <a:p>
            <a:pPr algn="ctr"/>
            <a:r>
              <a:rPr lang="es-ES" dirty="0">
                <a:solidFill>
                  <a:schemeClr val="bg1"/>
                </a:solidFill>
              </a:rPr>
              <a:t>(funcionesCripto.py)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26F25A6B-EF51-1A63-F8E9-84948B10CE88}"/>
              </a:ext>
            </a:extLst>
          </p:cNvPr>
          <p:cNvSpPr/>
          <p:nvPr/>
        </p:nvSpPr>
        <p:spPr>
          <a:xfrm>
            <a:off x="8143839" y="2102737"/>
            <a:ext cx="3027452" cy="120967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bg1"/>
                </a:solidFill>
              </a:rPr>
              <a:t>Funciones Estadísticas</a:t>
            </a:r>
          </a:p>
          <a:p>
            <a:pPr algn="ctr"/>
            <a:r>
              <a:rPr lang="es-ES" dirty="0">
                <a:solidFill>
                  <a:schemeClr val="bg1"/>
                </a:solidFill>
              </a:rPr>
              <a:t>(funcionesEstadisticas.py)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D54CB924-6DDE-B016-A34E-C3CD31667AD3}"/>
              </a:ext>
            </a:extLst>
          </p:cNvPr>
          <p:cNvSpPr/>
          <p:nvPr/>
        </p:nvSpPr>
        <p:spPr>
          <a:xfrm>
            <a:off x="4737635" y="2102736"/>
            <a:ext cx="2478106" cy="120967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bg1"/>
                </a:solidFill>
              </a:rPr>
              <a:t>Mapa caótico</a:t>
            </a:r>
          </a:p>
          <a:p>
            <a:pPr algn="ctr"/>
            <a:r>
              <a:rPr lang="es-ES" dirty="0">
                <a:solidFill>
                  <a:schemeClr val="bg1"/>
                </a:solidFill>
              </a:rPr>
              <a:t>(ICM.py)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85E7B2CE-E04B-3A04-A1DB-96A022EFF77D}"/>
              </a:ext>
            </a:extLst>
          </p:cNvPr>
          <p:cNvSpPr/>
          <p:nvPr/>
        </p:nvSpPr>
        <p:spPr>
          <a:xfrm>
            <a:off x="2488445" y="3994280"/>
            <a:ext cx="2478106" cy="120967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bg1"/>
                </a:solidFill>
              </a:rPr>
              <a:t>Criptosistema</a:t>
            </a:r>
          </a:p>
          <a:p>
            <a:pPr algn="ctr"/>
            <a:r>
              <a:rPr lang="es-ES" dirty="0">
                <a:solidFill>
                  <a:schemeClr val="bg1"/>
                </a:solidFill>
              </a:rPr>
              <a:t>(Criptosistema.py)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EC0C9158-0140-D610-83B7-6D24BD1B93E6}"/>
              </a:ext>
            </a:extLst>
          </p:cNvPr>
          <p:cNvSpPr/>
          <p:nvPr/>
        </p:nvSpPr>
        <p:spPr>
          <a:xfrm>
            <a:off x="6791081" y="3881392"/>
            <a:ext cx="2982401" cy="120967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bg1"/>
                </a:solidFill>
              </a:rPr>
              <a:t>Criptosistema para interfaz</a:t>
            </a:r>
          </a:p>
          <a:p>
            <a:pPr algn="ctr"/>
            <a:r>
              <a:rPr lang="es-ES" dirty="0">
                <a:solidFill>
                  <a:schemeClr val="bg1"/>
                </a:solidFill>
              </a:rPr>
              <a:t>(CriptosistemaInterfaz.py)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1194599D-D49F-90CA-B441-EF8CD0EA6C26}"/>
              </a:ext>
            </a:extLst>
          </p:cNvPr>
          <p:cNvSpPr/>
          <p:nvPr/>
        </p:nvSpPr>
        <p:spPr>
          <a:xfrm>
            <a:off x="990907" y="5648323"/>
            <a:ext cx="2478106" cy="120967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bg1"/>
                </a:solidFill>
              </a:rPr>
              <a:t>Script para ejecutar desde consola</a:t>
            </a:r>
          </a:p>
          <a:p>
            <a:pPr algn="ctr"/>
            <a:r>
              <a:rPr lang="es-ES" dirty="0">
                <a:solidFill>
                  <a:schemeClr val="bg1"/>
                </a:solidFill>
              </a:rPr>
              <a:t>(main.py)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5058F3D1-75FE-2D23-9FF0-97009FD504C5}"/>
              </a:ext>
            </a:extLst>
          </p:cNvPr>
          <p:cNvSpPr/>
          <p:nvPr/>
        </p:nvSpPr>
        <p:spPr>
          <a:xfrm>
            <a:off x="4908175" y="5648325"/>
            <a:ext cx="2478106" cy="120967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bg1"/>
                </a:solidFill>
              </a:rPr>
              <a:t>Script para cifrar desde interfaz</a:t>
            </a:r>
          </a:p>
          <a:p>
            <a:pPr algn="ctr"/>
            <a:r>
              <a:rPr lang="es-ES" dirty="0">
                <a:solidFill>
                  <a:schemeClr val="bg1"/>
                </a:solidFill>
              </a:rPr>
              <a:t>(Cifrar.py)</a:t>
            </a: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8FC7AD93-DDCA-9DB2-7011-5257953E339B}"/>
              </a:ext>
            </a:extLst>
          </p:cNvPr>
          <p:cNvSpPr/>
          <p:nvPr/>
        </p:nvSpPr>
        <p:spPr>
          <a:xfrm>
            <a:off x="8920640" y="5648324"/>
            <a:ext cx="2478106" cy="120967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bg1"/>
                </a:solidFill>
              </a:rPr>
              <a:t>Script para descifrar desde interfaz</a:t>
            </a:r>
          </a:p>
          <a:p>
            <a:pPr algn="ctr"/>
            <a:r>
              <a:rPr lang="es-ES" dirty="0">
                <a:solidFill>
                  <a:schemeClr val="bg1"/>
                </a:solidFill>
              </a:rPr>
              <a:t>(Descifrar.py)</a:t>
            </a:r>
          </a:p>
        </p:txBody>
      </p:sp>
      <p:cxnSp>
        <p:nvCxnSpPr>
          <p:cNvPr id="17" name="Conector recto de flecha 16">
            <a:extLst>
              <a:ext uri="{FF2B5EF4-FFF2-40B4-BE49-F238E27FC236}">
                <a16:creationId xmlns:a16="http://schemas.microsoft.com/office/drawing/2014/main" id="{B1E28E80-F36A-CC95-A553-34B058FD7900}"/>
              </a:ext>
            </a:extLst>
          </p:cNvPr>
          <p:cNvCxnSpPr>
            <a:cxnSpLocks/>
          </p:cNvCxnSpPr>
          <p:nvPr/>
        </p:nvCxnSpPr>
        <p:spPr>
          <a:xfrm>
            <a:off x="3727498" y="3561700"/>
            <a:ext cx="0" cy="408472"/>
          </a:xfrm>
          <a:prstGeom prst="straightConnector1">
            <a:avLst/>
          </a:prstGeom>
          <a:ln w="635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05D81D55-7701-804E-5082-B1922B39CBB3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2206072" y="3312412"/>
            <a:ext cx="0" cy="264224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cto 23">
            <a:extLst>
              <a:ext uri="{FF2B5EF4-FFF2-40B4-BE49-F238E27FC236}">
                <a16:creationId xmlns:a16="http://schemas.microsoft.com/office/drawing/2014/main" id="{3A187587-920F-060D-C6C6-BA1D635F4339}"/>
              </a:ext>
            </a:extLst>
          </p:cNvPr>
          <p:cNvCxnSpPr>
            <a:cxnSpLocks/>
          </p:cNvCxnSpPr>
          <p:nvPr/>
        </p:nvCxnSpPr>
        <p:spPr>
          <a:xfrm flipV="1">
            <a:off x="2206072" y="3549910"/>
            <a:ext cx="6274353" cy="11789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cto 26">
            <a:extLst>
              <a:ext uri="{FF2B5EF4-FFF2-40B4-BE49-F238E27FC236}">
                <a16:creationId xmlns:a16="http://schemas.microsoft.com/office/drawing/2014/main" id="{252C5A7E-F375-3D62-A536-D51B1DBEF9AF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5976688" y="3312411"/>
            <a:ext cx="0" cy="241872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 recto 30">
            <a:extLst>
              <a:ext uri="{FF2B5EF4-FFF2-40B4-BE49-F238E27FC236}">
                <a16:creationId xmlns:a16="http://schemas.microsoft.com/office/drawing/2014/main" id="{E0E3442F-E95C-DEB1-CB1B-FDDFDFB60F52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9657565" y="3312412"/>
            <a:ext cx="0" cy="264224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ector recto de flecha 38">
            <a:extLst>
              <a:ext uri="{FF2B5EF4-FFF2-40B4-BE49-F238E27FC236}">
                <a16:creationId xmlns:a16="http://schemas.microsoft.com/office/drawing/2014/main" id="{E3755A19-3DB4-895C-C080-EA1EFDD138F0}"/>
              </a:ext>
            </a:extLst>
          </p:cNvPr>
          <p:cNvCxnSpPr>
            <a:cxnSpLocks/>
          </p:cNvCxnSpPr>
          <p:nvPr/>
        </p:nvCxnSpPr>
        <p:spPr>
          <a:xfrm>
            <a:off x="8448639" y="3576634"/>
            <a:ext cx="0" cy="304758"/>
          </a:xfrm>
          <a:prstGeom prst="straightConnector1">
            <a:avLst/>
          </a:prstGeom>
          <a:ln w="635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ector recto 43">
            <a:extLst>
              <a:ext uri="{FF2B5EF4-FFF2-40B4-BE49-F238E27FC236}">
                <a16:creationId xmlns:a16="http://schemas.microsoft.com/office/drawing/2014/main" id="{20D73EC0-B5A7-A6F9-7F88-FB0D5757EFE4}"/>
              </a:ext>
            </a:extLst>
          </p:cNvPr>
          <p:cNvCxnSpPr>
            <a:cxnSpLocks/>
          </p:cNvCxnSpPr>
          <p:nvPr/>
        </p:nvCxnSpPr>
        <p:spPr>
          <a:xfrm>
            <a:off x="6147228" y="5305812"/>
            <a:ext cx="4181582" cy="9355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ector recto 46">
            <a:extLst>
              <a:ext uri="{FF2B5EF4-FFF2-40B4-BE49-F238E27FC236}">
                <a16:creationId xmlns:a16="http://schemas.microsoft.com/office/drawing/2014/main" id="{703F7A21-C99C-7B56-E9D7-985DF5E45503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8282282" y="5091067"/>
            <a:ext cx="0" cy="224101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ector recto de flecha 50">
            <a:extLst>
              <a:ext uri="{FF2B5EF4-FFF2-40B4-BE49-F238E27FC236}">
                <a16:creationId xmlns:a16="http://schemas.microsoft.com/office/drawing/2014/main" id="{858D3F38-47DC-084D-2AD2-F08A1D6EEC9E}"/>
              </a:ext>
            </a:extLst>
          </p:cNvPr>
          <p:cNvCxnSpPr>
            <a:cxnSpLocks/>
            <a:endCxn id="11" idx="0"/>
          </p:cNvCxnSpPr>
          <p:nvPr/>
        </p:nvCxnSpPr>
        <p:spPr>
          <a:xfrm>
            <a:off x="6147228" y="5289981"/>
            <a:ext cx="0" cy="358344"/>
          </a:xfrm>
          <a:prstGeom prst="straightConnector1">
            <a:avLst/>
          </a:prstGeom>
          <a:ln w="635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ector recto de flecha 54">
            <a:extLst>
              <a:ext uri="{FF2B5EF4-FFF2-40B4-BE49-F238E27FC236}">
                <a16:creationId xmlns:a16="http://schemas.microsoft.com/office/drawing/2014/main" id="{5FABE344-214E-10A9-0F36-C60D0F53C81F}"/>
              </a:ext>
            </a:extLst>
          </p:cNvPr>
          <p:cNvCxnSpPr>
            <a:cxnSpLocks/>
          </p:cNvCxnSpPr>
          <p:nvPr/>
        </p:nvCxnSpPr>
        <p:spPr>
          <a:xfrm>
            <a:off x="10328810" y="5315168"/>
            <a:ext cx="0" cy="411885"/>
          </a:xfrm>
          <a:prstGeom prst="straightConnector1">
            <a:avLst/>
          </a:prstGeom>
          <a:ln w="635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ector recto 62">
            <a:extLst>
              <a:ext uri="{FF2B5EF4-FFF2-40B4-BE49-F238E27FC236}">
                <a16:creationId xmlns:a16="http://schemas.microsoft.com/office/drawing/2014/main" id="{35049DCB-79EC-1650-DB95-6202C1A233B1}"/>
              </a:ext>
            </a:extLst>
          </p:cNvPr>
          <p:cNvCxnSpPr>
            <a:cxnSpLocks/>
          </p:cNvCxnSpPr>
          <p:nvPr/>
        </p:nvCxnSpPr>
        <p:spPr>
          <a:xfrm flipV="1">
            <a:off x="2206072" y="5395604"/>
            <a:ext cx="1521426" cy="28542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ector recto 64">
            <a:extLst>
              <a:ext uri="{FF2B5EF4-FFF2-40B4-BE49-F238E27FC236}">
                <a16:creationId xmlns:a16="http://schemas.microsoft.com/office/drawing/2014/main" id="{F36A5ABF-C1DD-3974-99BA-49CB52FD1F9B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3727498" y="5203955"/>
            <a:ext cx="0" cy="206829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ector recto de flecha 68">
            <a:extLst>
              <a:ext uri="{FF2B5EF4-FFF2-40B4-BE49-F238E27FC236}">
                <a16:creationId xmlns:a16="http://schemas.microsoft.com/office/drawing/2014/main" id="{7AE09902-27F4-6163-6366-2589755ABD3C}"/>
              </a:ext>
            </a:extLst>
          </p:cNvPr>
          <p:cNvCxnSpPr>
            <a:cxnSpLocks/>
          </p:cNvCxnSpPr>
          <p:nvPr/>
        </p:nvCxnSpPr>
        <p:spPr>
          <a:xfrm>
            <a:off x="2229960" y="5395604"/>
            <a:ext cx="0" cy="297755"/>
          </a:xfrm>
          <a:prstGeom prst="straightConnector1">
            <a:avLst/>
          </a:prstGeom>
          <a:ln w="635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ector recto 81">
            <a:extLst>
              <a:ext uri="{FF2B5EF4-FFF2-40B4-BE49-F238E27FC236}">
                <a16:creationId xmlns:a16="http://schemas.microsoft.com/office/drawing/2014/main" id="{6779BBE8-3278-0E21-5392-03DE7F03A719}"/>
              </a:ext>
            </a:extLst>
          </p:cNvPr>
          <p:cNvCxnSpPr>
            <a:cxnSpLocks/>
          </p:cNvCxnSpPr>
          <p:nvPr/>
        </p:nvCxnSpPr>
        <p:spPr>
          <a:xfrm flipH="1">
            <a:off x="8796555" y="3561699"/>
            <a:ext cx="898625" cy="0"/>
          </a:xfrm>
          <a:prstGeom prst="line">
            <a:avLst/>
          </a:prstGeom>
          <a:ln w="63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onector recto de flecha 85">
            <a:extLst>
              <a:ext uri="{FF2B5EF4-FFF2-40B4-BE49-F238E27FC236}">
                <a16:creationId xmlns:a16="http://schemas.microsoft.com/office/drawing/2014/main" id="{5D0FB51E-7E5B-90F8-77B1-B3AC423BF13D}"/>
              </a:ext>
            </a:extLst>
          </p:cNvPr>
          <p:cNvCxnSpPr>
            <a:cxnSpLocks/>
          </p:cNvCxnSpPr>
          <p:nvPr/>
        </p:nvCxnSpPr>
        <p:spPr>
          <a:xfrm>
            <a:off x="8834719" y="3561699"/>
            <a:ext cx="0" cy="304758"/>
          </a:xfrm>
          <a:prstGeom prst="straightConnector1">
            <a:avLst/>
          </a:prstGeom>
          <a:ln w="635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1873786"/>
      </p:ext>
    </p:extLst>
  </p:cSld>
  <p:clrMapOvr>
    <a:masterClrMapping/>
  </p:clrMapOvr>
</p:sld>
</file>

<file path=ppt/theme/theme1.xml><?xml version="1.0" encoding="utf-8"?>
<a:theme xmlns:a="http://schemas.openxmlformats.org/drawingml/2006/main" name="Berlín">
  <a:themeElements>
    <a:clrScheme name="Berlí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í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í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TM04033917[[fn=Berlín]]</Template>
  <TotalTime>1463</TotalTime>
  <Words>390</Words>
  <Application>Microsoft Office PowerPoint</Application>
  <PresentationFormat>Panorámica</PresentationFormat>
  <Paragraphs>96</Paragraphs>
  <Slides>21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21</vt:i4>
      </vt:variant>
    </vt:vector>
  </HeadingPairs>
  <TitlesOfParts>
    <vt:vector size="25" baseType="lpstr">
      <vt:lpstr>Arial</vt:lpstr>
      <vt:lpstr>Cambria Math</vt:lpstr>
      <vt:lpstr>Trebuchet MS</vt:lpstr>
      <vt:lpstr>Berlín</vt:lpstr>
      <vt:lpstr>Un criptosistema para imágenes médicas</vt:lpstr>
      <vt:lpstr>Objetivos</vt:lpstr>
      <vt:lpstr>Objetivos: Comprensión</vt:lpstr>
      <vt:lpstr>Objetivos: Implementación</vt:lpstr>
      <vt:lpstr>Objetivos: Análisis</vt:lpstr>
      <vt:lpstr>Objetivos: Documentación</vt:lpstr>
      <vt:lpstr>DICOM (Digital Imaging and Communication In Medicine)</vt:lpstr>
      <vt:lpstr>Presentación de PowerPoint</vt:lpstr>
      <vt:lpstr>Diagrama implementación</vt:lpstr>
      <vt:lpstr>Interfaz gráfica</vt:lpstr>
      <vt:lpstr>Presentación de PowerPoint</vt:lpstr>
      <vt:lpstr>Presentación de PowerPoint</vt:lpstr>
      <vt:lpstr>Experiencias en la ejecución del proyecto El problema en Key Scheduling</vt:lpstr>
      <vt:lpstr>Experiencias en la ejecución del Proyecto Problema con Arnold’s Cat Map</vt:lpstr>
      <vt:lpstr>Presentación de PowerPoint</vt:lpstr>
      <vt:lpstr>Experiencias en la ejecución del Proyecto Problema con Arnold’s Cat Map</vt:lpstr>
      <vt:lpstr>Cálculo de complejidad</vt:lpstr>
      <vt:lpstr>Cálculo de complejidad</vt:lpstr>
      <vt:lpstr>Cálculo de complejidad</vt:lpstr>
      <vt:lpstr>Tiempos de ejecución</vt:lpstr>
      <vt:lpstr>Conclusiones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 criptosistema para imágenes médicas</dc:title>
  <dc:creator>Pues</dc:creator>
  <cp:lastModifiedBy>Pues</cp:lastModifiedBy>
  <cp:revision>4</cp:revision>
  <dcterms:created xsi:type="dcterms:W3CDTF">2022-06-28T11:44:42Z</dcterms:created>
  <dcterms:modified xsi:type="dcterms:W3CDTF">2022-07-01T00:07:47Z</dcterms:modified>
</cp:coreProperties>
</file>